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83" r:id="rId5"/>
    <p:sldMasterId id="2147484196" r:id="rId6"/>
  </p:sldMasterIdLst>
  <p:notesMasterIdLst>
    <p:notesMasterId r:id="rId44"/>
  </p:notesMasterIdLst>
  <p:handoutMasterIdLst>
    <p:handoutMasterId r:id="rId45"/>
  </p:handoutMasterIdLst>
  <p:sldIdLst>
    <p:sldId id="829" r:id="rId7"/>
    <p:sldId id="1095" r:id="rId8"/>
    <p:sldId id="1097" r:id="rId9"/>
    <p:sldId id="1120" r:id="rId10"/>
    <p:sldId id="1121" r:id="rId11"/>
    <p:sldId id="1126" r:id="rId12"/>
    <p:sldId id="1119" r:id="rId13"/>
    <p:sldId id="1127" r:id="rId14"/>
    <p:sldId id="1131" r:id="rId15"/>
    <p:sldId id="1130" r:id="rId16"/>
    <p:sldId id="1129" r:id="rId17"/>
    <p:sldId id="1134" r:id="rId18"/>
    <p:sldId id="1133" r:id="rId19"/>
    <p:sldId id="1132" r:id="rId20"/>
    <p:sldId id="1135" r:id="rId21"/>
    <p:sldId id="1136" r:id="rId22"/>
    <p:sldId id="1128" r:id="rId23"/>
    <p:sldId id="1145" r:id="rId24"/>
    <p:sldId id="1147" r:id="rId25"/>
    <p:sldId id="1144" r:id="rId26"/>
    <p:sldId id="1137" r:id="rId27"/>
    <p:sldId id="1146" r:id="rId28"/>
    <p:sldId id="1138" r:id="rId29"/>
    <p:sldId id="1140" r:id="rId30"/>
    <p:sldId id="1141" r:id="rId31"/>
    <p:sldId id="1139" r:id="rId32"/>
    <p:sldId id="1148" r:id="rId33"/>
    <p:sldId id="1149" r:id="rId34"/>
    <p:sldId id="1118" r:id="rId35"/>
    <p:sldId id="1117" r:id="rId36"/>
    <p:sldId id="1122" r:id="rId37"/>
    <p:sldId id="1116" r:id="rId38"/>
    <p:sldId id="1124" r:id="rId39"/>
    <p:sldId id="1125" r:id="rId40"/>
    <p:sldId id="1143" r:id="rId41"/>
    <p:sldId id="1096" r:id="rId42"/>
    <p:sldId id="1094" r:id="rId4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000000"/>
    <a:srgbClr val="442359"/>
    <a:srgbClr val="333333"/>
    <a:srgbClr val="FFFFFF"/>
    <a:srgbClr val="505050"/>
    <a:srgbClr val="00FFFF"/>
    <a:srgbClr val="CC00CC"/>
    <a:srgbClr val="5F5F5F"/>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8" autoAdjust="0"/>
    <p:restoredTop sz="95238" autoAdjust="0"/>
  </p:normalViewPr>
  <p:slideViewPr>
    <p:cSldViewPr snapToObjects="1">
      <p:cViewPr varScale="1">
        <p:scale>
          <a:sx n="89" d="100"/>
          <a:sy n="89" d="100"/>
        </p:scale>
        <p:origin x="53" y="854"/>
      </p:cViewPr>
      <p:guideLst/>
    </p:cSldViewPr>
  </p:slideViewPr>
  <p:notesTextViewPr>
    <p:cViewPr>
      <p:scale>
        <a:sx n="100" d="100"/>
        <a:sy n="100" d="100"/>
      </p:scale>
      <p:origin x="0" y="0"/>
    </p:cViewPr>
  </p:notesTextViewPr>
  <p:sorterViewPr>
    <p:cViewPr varScale="1">
      <p:scale>
        <a:sx n="1" d="1"/>
        <a:sy n="1" d="1"/>
      </p:scale>
      <p:origin x="0" y="-22428"/>
    </p:cViewPr>
  </p:sorterViewPr>
  <p:notesViewPr>
    <p:cSldViewPr snapToObjects="1" showGuides="1">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viewProps" Target="viewProps.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3/6/2015</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2013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3/6/2015</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3/6/2015 3:57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37</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2599221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6"/>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p:ext uri="{DCECCB84-F9BA-43D5-87BE-67443E8EF086}">
      <p15:sldGuideLst xmlns:p15="http://schemas.microsoft.com/office/powerpoint/2012/main">
        <p15:guide id="4" orient="horz" pos="4406"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2994197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6"/>
          </a:xfrm>
          <a:prstGeom prst="rect">
            <a:avLst/>
          </a:prstGeom>
        </p:spPr>
      </p:pic>
      <p:sp>
        <p:nvSpPr>
          <p:cNvPr id="5" name="Text Placeholder 4"/>
          <p:cNvSpPr>
            <a:spLocks noGrp="1"/>
          </p:cNvSpPr>
          <p:nvPr>
            <p:ph type="body" sz="quarter" idx="12" hasCustomPrompt="1"/>
          </p:nvPr>
        </p:nvSpPr>
        <p:spPr>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0010" y="4431486"/>
            <a:ext cx="10447937" cy="470856"/>
          </a:xfrm>
        </p:spPr>
        <p:txBody>
          <a:bodyPr>
            <a:noAutofit/>
          </a:bodyPr>
          <a:lstStyle>
            <a:lvl1pPr marL="0" indent="0" algn="l">
              <a:lnSpc>
                <a:spcPct val="90000"/>
              </a:lnSpc>
              <a:spcBef>
                <a:spcPts val="0"/>
              </a:spcBef>
              <a:buNone/>
              <a:defRPr>
                <a:gradFill>
                  <a:gsLst>
                    <a:gs pos="0">
                      <a:schemeClr val="accent1">
                        <a:lumMod val="40000"/>
                        <a:lumOff val="60000"/>
                      </a:schemeClr>
                    </a:gs>
                    <a:gs pos="86000">
                      <a:schemeClr val="accent1">
                        <a:lumMod val="40000"/>
                        <a:lumOff val="60000"/>
                      </a:schemeClr>
                    </a:gs>
                  </a:gsLst>
                  <a:lin ang="5400000" scaled="0"/>
                </a:gra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91536294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5" y="0"/>
            <a:ext cx="12426819" cy="6994524"/>
          </a:xfrm>
          <a:prstGeom prst="rect">
            <a:avLst/>
          </a:prstGeom>
        </p:spPr>
      </p:pic>
      <p:sp>
        <p:nvSpPr>
          <p:cNvPr id="18" name="Rectangle 17"/>
          <p:cNvSpPr/>
          <p:nvPr userDrawn="1"/>
        </p:nvSpPr>
        <p:spPr bwMode="gray">
          <a:xfrm>
            <a:off x="274638" y="2125663"/>
            <a:ext cx="7315200" cy="3657600"/>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702" y="3957638"/>
            <a:ext cx="7316788" cy="1825625"/>
          </a:xfrm>
        </p:spPr>
        <p:txBody>
          <a:bodyPr tIns="109728" bIns="109728">
            <a:noAutofit/>
          </a:bodyPr>
          <a:lstStyle>
            <a:lvl1pPr marL="0" indent="0">
              <a:spcBef>
                <a:spcPts val="0"/>
              </a:spcBef>
              <a:buNone/>
              <a:defRPr sz="3200"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59"/>
          </a:xfrm>
          <a:prstGeom prst="rect">
            <a:avLst/>
          </a:prstGeom>
        </p:spPr>
      </p:pic>
    </p:spTree>
    <p:extLst>
      <p:ext uri="{BB962C8B-B14F-4D97-AF65-F5344CB8AC3E}">
        <p14:creationId xmlns:p14="http://schemas.microsoft.com/office/powerpoint/2010/main" val="12912738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40010" y="1942924"/>
            <a:ext cx="9579252" cy="1553823"/>
          </a:xfrm>
        </p:spPr>
        <p:txBody>
          <a:bodyPr anchor="t" anchorCtr="0">
            <a:noAutofit/>
          </a:bodyPr>
          <a:lstStyle>
            <a:lvl1pPr algn="l" defTabSz="932559" rtl="0" eaLnBrk="1" latinLnBrk="0" hangingPunct="1">
              <a:lnSpc>
                <a:spcPct val="90000"/>
              </a:lnSpc>
              <a:spcBef>
                <a:spcPct val="0"/>
              </a:spcBef>
              <a:buNone/>
              <a:defRPr lang="en-US" sz="5507" b="0" kern="1200" cap="none" spc="-153" dirty="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140010" y="4429866"/>
            <a:ext cx="4663678" cy="470856"/>
          </a:xfrm>
        </p:spPr>
        <p:txBody>
          <a:bodyPr>
            <a:noAutofit/>
          </a:bodyPr>
          <a:lstStyle>
            <a:lvl1pPr marL="0" indent="0" algn="l" defTabSz="932559" rtl="0" eaLnBrk="1" latinLnBrk="0" hangingPunct="1">
              <a:lnSpc>
                <a:spcPct val="90000"/>
              </a:lnSpc>
              <a:spcBef>
                <a:spcPts val="0"/>
              </a:spcBef>
              <a:buSzPct val="85000"/>
              <a:buFontTx/>
              <a:buNone/>
              <a:defRPr lang="en-US" sz="3264" kern="1200" dirty="0">
                <a:gradFill>
                  <a:gsLst>
                    <a:gs pos="0">
                      <a:schemeClr val="accent1">
                        <a:lumMod val="40000"/>
                        <a:lumOff val="60000"/>
                      </a:schemeClr>
                    </a:gs>
                    <a:gs pos="86000">
                      <a:schemeClr val="accent1">
                        <a:lumMod val="40000"/>
                        <a:lumOff val="60000"/>
                      </a:schemeClr>
                    </a:gs>
                  </a:gsLst>
                  <a:lin ang="5400000" scaled="0"/>
                </a:gra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59200" y="233151"/>
            <a:ext cx="10459089" cy="1412566"/>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1219" b="1" i="1" u="none" strike="noStrike" kern="1200" cap="none" spc="-655"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932559" rtl="0" eaLnBrk="1" latinLnBrk="0" hangingPunct="1">
              <a:lnSpc>
                <a:spcPct val="90000"/>
              </a:lnSpc>
              <a:spcBef>
                <a:spcPct val="20000"/>
              </a:spcBef>
              <a:buSzPct val="85000"/>
              <a:buFont typeface="Arial" pitchFamily="34" charset="0"/>
              <a:buNone/>
            </a:pPr>
            <a:r>
              <a:rPr lang="en-US" dirty="0" smtClean="0"/>
              <a:t>click to…</a:t>
            </a:r>
          </a:p>
        </p:txBody>
      </p:sp>
    </p:spTree>
    <p:extLst>
      <p:ext uri="{BB962C8B-B14F-4D97-AF65-F5344CB8AC3E}">
        <p14:creationId xmlns:p14="http://schemas.microsoft.com/office/powerpoint/2010/main" val="205100069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8187" y="233151"/>
            <a:ext cx="11400102" cy="67965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8187" y="1476622"/>
            <a:ext cx="11400102" cy="20405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9728114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18187" y="1476622"/>
            <a:ext cx="11400102"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descr="MSconfidential.png"/>
          <p:cNvPicPr>
            <a:picLocks noChangeAspect="1"/>
          </p:cNvPicPr>
          <p:nvPr userDrawn="1"/>
        </p:nvPicPr>
        <p:blipFill>
          <a:blip r:embed="rId2"/>
          <a:stretch>
            <a:fillRect/>
          </a:stretch>
        </p:blipFill>
        <p:spPr bwMode="invGray">
          <a:xfrm>
            <a:off x="4829500" y="6605940"/>
            <a:ext cx="2777478" cy="310868"/>
          </a:xfrm>
          <a:prstGeom prst="rect">
            <a:avLst/>
          </a:prstGeom>
        </p:spPr>
      </p:pic>
    </p:spTree>
    <p:extLst>
      <p:ext uri="{BB962C8B-B14F-4D97-AF65-F5344CB8AC3E}">
        <p14:creationId xmlns:p14="http://schemas.microsoft.com/office/powerpoint/2010/main" val="57774648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18186" y="1476622"/>
            <a:ext cx="5596414" cy="1776705"/>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1875" y="1476622"/>
            <a:ext cx="5596414" cy="1776705"/>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3453477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8186" y="1829732"/>
            <a:ext cx="5596414" cy="353174"/>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4" name="Content Placeholder 3"/>
          <p:cNvSpPr>
            <a:spLocks noGrp="1"/>
          </p:cNvSpPr>
          <p:nvPr>
            <p:ph sz="half" idx="2"/>
          </p:nvPr>
        </p:nvSpPr>
        <p:spPr>
          <a:xfrm>
            <a:off x="518185" y="2317898"/>
            <a:ext cx="5596414" cy="1567949"/>
          </a:xfrm>
        </p:spPr>
        <p:txBody>
          <a:bodyPr/>
          <a:lstStyle>
            <a:lvl1pPr marL="287377" indent="-287377">
              <a:defRPr sz="2346"/>
            </a:lvl1pPr>
            <a:lvl2pPr marL="573406" indent="-271187">
              <a:defRPr sz="2040"/>
            </a:lvl2pPr>
            <a:lvl3pPr marL="829752" indent="-248251">
              <a:defRPr sz="1836"/>
            </a:lvl3pPr>
            <a:lvl4pPr marL="1071256" indent="-233410">
              <a:defRPr sz="1734"/>
            </a:lvl4pPr>
            <a:lvl5pPr marL="1304666" indent="-210474">
              <a:defRPr sz="1734"/>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8857" y="1829732"/>
            <a:ext cx="5599432" cy="353174"/>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6" name="Content Placeholder 5"/>
          <p:cNvSpPr>
            <a:spLocks noGrp="1"/>
          </p:cNvSpPr>
          <p:nvPr>
            <p:ph sz="quarter" idx="4"/>
          </p:nvPr>
        </p:nvSpPr>
        <p:spPr>
          <a:xfrm>
            <a:off x="6317558" y="2317898"/>
            <a:ext cx="5600731" cy="1567949"/>
          </a:xfrm>
        </p:spPr>
        <p:txBody>
          <a:bodyPr/>
          <a:lstStyle>
            <a:lvl1pPr marL="302218" indent="-302218">
              <a:defRPr sz="2346"/>
            </a:lvl1pPr>
            <a:lvl2pPr marL="581501" indent="-279282">
              <a:defRPr sz="2040"/>
            </a:lvl2pPr>
            <a:lvl3pPr marL="837847" indent="-249600">
              <a:defRPr sz="1836"/>
            </a:lvl3pPr>
            <a:lvl4pPr marL="1071256" indent="-241505">
              <a:defRPr sz="1734"/>
            </a:lvl4pPr>
            <a:lvl5pPr marL="1304666" indent="-225315">
              <a:defRPr sz="1734"/>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3571929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59341069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957433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38360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No Camera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baseline="0"/>
            </a:lvl1pPr>
          </a:lstStyle>
          <a:p>
            <a:r>
              <a:rPr lang="en-US" dirty="0" smtClean="0"/>
              <a:t>Please Be Courteous!</a:t>
            </a:r>
            <a:endParaRPr lang="en-US" dirty="0"/>
          </a:p>
        </p:txBody>
      </p:sp>
      <p:pic>
        <p:nvPicPr>
          <p:cNvPr id="5" name="Picture 5" descr="C:\Users\monical\Desktop\ADMIN\DVD_ART34\Artwork_Imagery\Icons - Illustrations\_WINDOWS VISTA ICONS\Cell mobile smart phone smartphone.png"/>
          <p:cNvPicPr>
            <a:picLocks noChangeAspect="1" noChangeArrowheads="1"/>
          </p:cNvPicPr>
          <p:nvPr userDrawn="1"/>
        </p:nvPicPr>
        <p:blipFill>
          <a:blip r:embed="rId2"/>
          <a:stretch>
            <a:fillRect/>
          </a:stretch>
        </p:blipFill>
        <p:spPr bwMode="auto">
          <a:xfrm>
            <a:off x="4767316" y="1981278"/>
            <a:ext cx="2436152" cy="1826853"/>
          </a:xfrm>
          <a:prstGeom prst="rect">
            <a:avLst/>
          </a:prstGeom>
          <a:noFill/>
          <a:ln>
            <a:noFill/>
          </a:ln>
        </p:spPr>
      </p:pic>
      <p:pic>
        <p:nvPicPr>
          <p:cNvPr id="10" name="Picture 9" descr="C:\Users\monical\Desktop\ADMIN\DVD_ART34\Artwork_Imagery\Icons - Illustrations\_WINDOWS SERVER ICONS\Symbols\X don't no not okay approved bad.png"/>
          <p:cNvPicPr>
            <a:picLocks noChangeAspect="1" noChangeArrowheads="1"/>
          </p:cNvPicPr>
          <p:nvPr userDrawn="1"/>
        </p:nvPicPr>
        <p:blipFill>
          <a:blip r:embed="rId3"/>
          <a:stretch>
            <a:fillRect/>
          </a:stretch>
        </p:blipFill>
        <p:spPr bwMode="auto">
          <a:xfrm>
            <a:off x="5434495" y="2401598"/>
            <a:ext cx="1285474" cy="868927"/>
          </a:xfrm>
          <a:prstGeom prst="rect">
            <a:avLst/>
          </a:prstGeom>
          <a:noFill/>
          <a:ln>
            <a:noFill/>
          </a:ln>
        </p:spPr>
      </p:pic>
      <p:sp>
        <p:nvSpPr>
          <p:cNvPr id="12" name="Rectangle 1"/>
          <p:cNvSpPr>
            <a:spLocks noChangeArrowheads="1"/>
          </p:cNvSpPr>
          <p:nvPr userDrawn="1"/>
        </p:nvSpPr>
        <p:spPr bwMode="auto">
          <a:xfrm>
            <a:off x="996148" y="5051230"/>
            <a:ext cx="10444180" cy="1476994"/>
          </a:xfrm>
          <a:prstGeom prst="rect">
            <a:avLst/>
          </a:prstGeom>
          <a:noFill/>
          <a:ln w="9525">
            <a:noFill/>
            <a:miter lim="800000"/>
            <a:headEnd/>
            <a:tailEnd/>
          </a:ln>
          <a:effectLst/>
        </p:spPr>
        <p:txBody>
          <a:bodyPr vert="horz" wrap="none" lIns="93260" tIns="46630" rIns="93260" bIns="46630" numCol="1" anchor="ctr" anchorCtr="0" compatLnSpc="1">
            <a:prstTxWarp prst="textNoShape">
              <a:avLst/>
            </a:prstTxWarp>
            <a:noAutofit/>
          </a:bodyPr>
          <a:lstStyle/>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Please be courteous to your fellow attendees</a:t>
            </a:r>
          </a:p>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and</a:t>
            </a:r>
          </a:p>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set your phones to vibrate or silent mode!</a:t>
            </a:r>
            <a:r>
              <a:rPr lang="en-US" sz="1836" i="1" dirty="0" smtClean="0">
                <a:gradFill>
                  <a:gsLst>
                    <a:gs pos="0">
                      <a:srgbClr val="FFE784"/>
                    </a:gs>
                    <a:gs pos="50000">
                      <a:srgbClr val="FFE784"/>
                    </a:gs>
                  </a:gsLst>
                  <a:lin ang="5400000" scaled="0"/>
                </a:gradFill>
                <a:ea typeface="Calibri" pitchFamily="34" charset="0"/>
                <a:cs typeface="Arial" pitchFamily="34" charset="0"/>
              </a:rPr>
              <a:t> </a:t>
            </a:r>
            <a:br>
              <a:rPr lang="en-US" sz="1836" i="1" dirty="0" smtClean="0">
                <a:gradFill>
                  <a:gsLst>
                    <a:gs pos="0">
                      <a:srgbClr val="FFE784"/>
                    </a:gs>
                    <a:gs pos="50000">
                      <a:srgbClr val="FFE784"/>
                    </a:gs>
                  </a:gsLst>
                  <a:lin ang="5400000" scaled="0"/>
                </a:gradFill>
                <a:ea typeface="Calibri" pitchFamily="34" charset="0"/>
                <a:cs typeface="Arial" pitchFamily="34" charset="0"/>
              </a:rPr>
            </a:br>
            <a:endParaRPr lang="en-US" sz="1836" i="1" u="sng" dirty="0" smtClean="0">
              <a:gradFill>
                <a:gsLst>
                  <a:gs pos="0">
                    <a:srgbClr val="FFE784"/>
                  </a:gs>
                  <a:gs pos="50000">
                    <a:srgbClr val="FFE784"/>
                  </a:gs>
                </a:gsLst>
                <a:lin ang="5400000" scaled="0"/>
              </a:gradFill>
              <a:ea typeface="Calibri" pitchFamily="34" charset="0"/>
              <a:cs typeface="Arial" pitchFamily="34" charset="0"/>
            </a:endParaRPr>
          </a:p>
        </p:txBody>
      </p:sp>
    </p:spTree>
    <p:extLst>
      <p:ext uri="{BB962C8B-B14F-4D97-AF65-F5344CB8AC3E}">
        <p14:creationId xmlns:p14="http://schemas.microsoft.com/office/powerpoint/2010/main" val="814894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3_Title and Content">
    <p:bg bwMode="black">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8187" y="1476622"/>
            <a:ext cx="11400102" cy="2040559"/>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363077"/>
            <a:ext cx="12436476" cy="631450"/>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smtClean="0"/>
              <a:t>Click to edit Master text styles</a:t>
            </a:r>
          </a:p>
        </p:txBody>
      </p:sp>
    </p:spTree>
    <p:extLst>
      <p:ext uri="{BB962C8B-B14F-4D97-AF65-F5344CB8AC3E}">
        <p14:creationId xmlns:p14="http://schemas.microsoft.com/office/powerpoint/2010/main" val="391660881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3" y="0"/>
            <a:ext cx="12434709" cy="6994524"/>
          </a:xfrm>
          <a:prstGeom prst="rect">
            <a:avLst/>
          </a:prstGeom>
        </p:spPr>
      </p:pic>
      <p:sp>
        <p:nvSpPr>
          <p:cNvPr id="17" name="Rectangle 16"/>
          <p:cNvSpPr/>
          <p:nvPr userDrawn="1"/>
        </p:nvSpPr>
        <p:spPr bwMode="gray">
          <a:xfrm>
            <a:off x="274638" y="2125663"/>
            <a:ext cx="6400800" cy="3657600"/>
          </a:xfrm>
          <a:prstGeom prst="rect">
            <a:avLst/>
          </a:prstGeom>
          <a:solidFill>
            <a:schemeClr val="accent4">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64023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3050" y="3957638"/>
            <a:ext cx="6402388" cy="1825625"/>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59"/>
          </a:xfrm>
          <a:prstGeom prst="rect">
            <a:avLst/>
          </a:prstGeom>
        </p:spPr>
      </p:pic>
    </p:spTree>
    <p:extLst>
      <p:ext uri="{BB962C8B-B14F-4D97-AF65-F5344CB8AC3E}">
        <p14:creationId xmlns:p14="http://schemas.microsoft.com/office/powerpoint/2010/main" val="41451813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982396" y="1942924"/>
            <a:ext cx="10935894"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081445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0010" y="4431486"/>
            <a:ext cx="10447937" cy="470856"/>
          </a:xfrm>
        </p:spPr>
        <p:txBody>
          <a:bodyPr>
            <a:noAutofit/>
          </a:bodyPr>
          <a:lstStyle>
            <a:lvl1pPr marL="0" indent="0" algn="l">
              <a:lnSpc>
                <a:spcPct val="90000"/>
              </a:lnSpc>
              <a:spcBef>
                <a:spcPts val="0"/>
              </a:spcBef>
              <a:buNone/>
              <a:defRPr>
                <a:gradFill>
                  <a:gsLst>
                    <a:gs pos="0">
                      <a:schemeClr val="accent1">
                        <a:lumMod val="40000"/>
                        <a:lumOff val="60000"/>
                      </a:schemeClr>
                    </a:gs>
                    <a:gs pos="86000">
                      <a:schemeClr val="accent1">
                        <a:lumMod val="40000"/>
                        <a:lumOff val="60000"/>
                      </a:schemeClr>
                    </a:gs>
                  </a:gsLst>
                  <a:lin ang="5400000" scaled="0"/>
                </a:gra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53102367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40010" y="1942924"/>
            <a:ext cx="9579252" cy="1553823"/>
          </a:xfrm>
        </p:spPr>
        <p:txBody>
          <a:bodyPr anchor="t" anchorCtr="0">
            <a:noAutofit/>
          </a:bodyPr>
          <a:lstStyle>
            <a:lvl1pPr algn="l" defTabSz="932559" rtl="0" eaLnBrk="1" latinLnBrk="0" hangingPunct="1">
              <a:lnSpc>
                <a:spcPct val="90000"/>
              </a:lnSpc>
              <a:spcBef>
                <a:spcPct val="0"/>
              </a:spcBef>
              <a:buNone/>
              <a:defRPr lang="en-US" sz="5507" b="0" kern="1200" cap="none" spc="-153" dirty="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140010" y="4429866"/>
            <a:ext cx="4663678" cy="470856"/>
          </a:xfrm>
        </p:spPr>
        <p:txBody>
          <a:bodyPr>
            <a:noAutofit/>
          </a:bodyPr>
          <a:lstStyle>
            <a:lvl1pPr marL="0" indent="0" algn="l" defTabSz="932559" rtl="0" eaLnBrk="1" latinLnBrk="0" hangingPunct="1">
              <a:lnSpc>
                <a:spcPct val="90000"/>
              </a:lnSpc>
              <a:spcBef>
                <a:spcPts val="0"/>
              </a:spcBef>
              <a:buSzPct val="85000"/>
              <a:buFontTx/>
              <a:buNone/>
              <a:defRPr lang="en-US" sz="3264" kern="1200" dirty="0">
                <a:gradFill>
                  <a:gsLst>
                    <a:gs pos="0">
                      <a:schemeClr val="accent1">
                        <a:lumMod val="40000"/>
                        <a:lumOff val="60000"/>
                      </a:schemeClr>
                    </a:gs>
                    <a:gs pos="86000">
                      <a:schemeClr val="accent1">
                        <a:lumMod val="40000"/>
                        <a:lumOff val="60000"/>
                      </a:schemeClr>
                    </a:gs>
                  </a:gsLst>
                  <a:lin ang="5400000" scaled="0"/>
                </a:gra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59200" y="233151"/>
            <a:ext cx="10459089" cy="1412566"/>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1219" b="1" i="1" u="none" strike="noStrike" kern="1200" cap="none" spc="-655"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932559" rtl="0" eaLnBrk="1" latinLnBrk="0" hangingPunct="1">
              <a:lnSpc>
                <a:spcPct val="90000"/>
              </a:lnSpc>
              <a:spcBef>
                <a:spcPct val="20000"/>
              </a:spcBef>
              <a:buSzPct val="85000"/>
              <a:buFont typeface="Arial" pitchFamily="34" charset="0"/>
              <a:buNone/>
            </a:pPr>
            <a:r>
              <a:rPr lang="en-US" dirty="0" smtClean="0"/>
              <a:t>click to…</a:t>
            </a:r>
          </a:p>
        </p:txBody>
      </p:sp>
    </p:spTree>
    <p:extLst>
      <p:ext uri="{BB962C8B-B14F-4D97-AF65-F5344CB8AC3E}">
        <p14:creationId xmlns:p14="http://schemas.microsoft.com/office/powerpoint/2010/main" val="294499569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8187" y="233151"/>
            <a:ext cx="11400102" cy="67965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8187" y="1476622"/>
            <a:ext cx="11400102" cy="20405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803499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18187" y="1476622"/>
            <a:ext cx="11400102"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descr="MSconfidential.png"/>
          <p:cNvPicPr>
            <a:picLocks noChangeAspect="1"/>
          </p:cNvPicPr>
          <p:nvPr userDrawn="1"/>
        </p:nvPicPr>
        <p:blipFill>
          <a:blip r:embed="rId2"/>
          <a:stretch>
            <a:fillRect/>
          </a:stretch>
        </p:blipFill>
        <p:spPr bwMode="invGray">
          <a:xfrm>
            <a:off x="4829500" y="6605940"/>
            <a:ext cx="2777478" cy="310868"/>
          </a:xfrm>
          <a:prstGeom prst="rect">
            <a:avLst/>
          </a:prstGeom>
        </p:spPr>
      </p:pic>
    </p:spTree>
    <p:extLst>
      <p:ext uri="{BB962C8B-B14F-4D97-AF65-F5344CB8AC3E}">
        <p14:creationId xmlns:p14="http://schemas.microsoft.com/office/powerpoint/2010/main" val="90726855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18186" y="1476622"/>
            <a:ext cx="5596414" cy="1776705"/>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1875" y="1476622"/>
            <a:ext cx="5596414" cy="1776705"/>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104076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8186" y="1829732"/>
            <a:ext cx="5596414" cy="353174"/>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4" name="Content Placeholder 3"/>
          <p:cNvSpPr>
            <a:spLocks noGrp="1"/>
          </p:cNvSpPr>
          <p:nvPr>
            <p:ph sz="half" idx="2"/>
          </p:nvPr>
        </p:nvSpPr>
        <p:spPr>
          <a:xfrm>
            <a:off x="518185" y="2317898"/>
            <a:ext cx="5596414" cy="1567949"/>
          </a:xfrm>
        </p:spPr>
        <p:txBody>
          <a:bodyPr/>
          <a:lstStyle>
            <a:lvl1pPr marL="287377" indent="-287377">
              <a:defRPr sz="2346"/>
            </a:lvl1pPr>
            <a:lvl2pPr marL="573406" indent="-271187">
              <a:defRPr sz="2040"/>
            </a:lvl2pPr>
            <a:lvl3pPr marL="829752" indent="-248251">
              <a:defRPr sz="1836"/>
            </a:lvl3pPr>
            <a:lvl4pPr marL="1071256" indent="-233410">
              <a:defRPr sz="1734"/>
            </a:lvl4pPr>
            <a:lvl5pPr marL="1304666" indent="-210474">
              <a:defRPr sz="1734"/>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8857" y="1829732"/>
            <a:ext cx="5599432" cy="353174"/>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6" name="Content Placeholder 5"/>
          <p:cNvSpPr>
            <a:spLocks noGrp="1"/>
          </p:cNvSpPr>
          <p:nvPr>
            <p:ph sz="quarter" idx="4"/>
          </p:nvPr>
        </p:nvSpPr>
        <p:spPr>
          <a:xfrm>
            <a:off x="6317558" y="2317898"/>
            <a:ext cx="5600731" cy="1567949"/>
          </a:xfrm>
        </p:spPr>
        <p:txBody>
          <a:bodyPr/>
          <a:lstStyle>
            <a:lvl1pPr marL="302218" indent="-302218">
              <a:defRPr sz="2346"/>
            </a:lvl1pPr>
            <a:lvl2pPr marL="581501" indent="-279282">
              <a:defRPr sz="2040"/>
            </a:lvl2pPr>
            <a:lvl3pPr marL="837847" indent="-249600">
              <a:defRPr sz="1836"/>
            </a:lvl3pPr>
            <a:lvl4pPr marL="1071256" indent="-241505">
              <a:defRPr sz="1734"/>
            </a:lvl4pPr>
            <a:lvl5pPr marL="1304666" indent="-225315">
              <a:defRPr sz="1734"/>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1991170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76587553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52854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758999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bwMode="gray">
          <a:xfrm flipH="1">
            <a:off x="0" y="0"/>
            <a:ext cx="12436476" cy="6994525"/>
          </a:xfrm>
          <a:prstGeom prst="rect">
            <a:avLst/>
          </a:prstGeom>
        </p:spPr>
      </p:pic>
      <p:sp>
        <p:nvSpPr>
          <p:cNvPr id="17" name="Rectangle 16"/>
          <p:cNvSpPr/>
          <p:nvPr userDrawn="1"/>
        </p:nvSpPr>
        <p:spPr bwMode="gray">
          <a:xfrm>
            <a:off x="274638" y="2125663"/>
            <a:ext cx="7315200" cy="365760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73050" y="3957638"/>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smtClean="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4" y="480503"/>
            <a:ext cx="1552926" cy="332659"/>
          </a:xfrm>
          <a:prstGeom prst="rect">
            <a:avLst/>
          </a:prstGeom>
        </p:spPr>
      </p:pic>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No Camera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baseline="0"/>
            </a:lvl1pPr>
          </a:lstStyle>
          <a:p>
            <a:r>
              <a:rPr lang="en-US" dirty="0" smtClean="0"/>
              <a:t>Please Be Courteous!</a:t>
            </a:r>
            <a:endParaRPr lang="en-US" dirty="0"/>
          </a:p>
        </p:txBody>
      </p:sp>
      <p:pic>
        <p:nvPicPr>
          <p:cNvPr id="5" name="Picture 5" descr="C:\Users\monical\Desktop\ADMIN\DVD_ART34\Artwork_Imagery\Icons - Illustrations\_WINDOWS VISTA ICONS\Cell mobile smart phone smartphone.png"/>
          <p:cNvPicPr>
            <a:picLocks noChangeAspect="1" noChangeArrowheads="1"/>
          </p:cNvPicPr>
          <p:nvPr userDrawn="1"/>
        </p:nvPicPr>
        <p:blipFill>
          <a:blip r:embed="rId2"/>
          <a:stretch>
            <a:fillRect/>
          </a:stretch>
        </p:blipFill>
        <p:spPr bwMode="auto">
          <a:xfrm>
            <a:off x="4767316" y="1981278"/>
            <a:ext cx="2436152" cy="1826853"/>
          </a:xfrm>
          <a:prstGeom prst="rect">
            <a:avLst/>
          </a:prstGeom>
          <a:noFill/>
          <a:ln>
            <a:noFill/>
          </a:ln>
        </p:spPr>
      </p:pic>
      <p:pic>
        <p:nvPicPr>
          <p:cNvPr id="10" name="Picture 9" descr="C:\Users\monical\Desktop\ADMIN\DVD_ART34\Artwork_Imagery\Icons - Illustrations\_WINDOWS SERVER ICONS\Symbols\X don't no not okay approved bad.png"/>
          <p:cNvPicPr>
            <a:picLocks noChangeAspect="1" noChangeArrowheads="1"/>
          </p:cNvPicPr>
          <p:nvPr userDrawn="1"/>
        </p:nvPicPr>
        <p:blipFill>
          <a:blip r:embed="rId3"/>
          <a:stretch>
            <a:fillRect/>
          </a:stretch>
        </p:blipFill>
        <p:spPr bwMode="auto">
          <a:xfrm>
            <a:off x="5434495" y="2401598"/>
            <a:ext cx="1285474" cy="868927"/>
          </a:xfrm>
          <a:prstGeom prst="rect">
            <a:avLst/>
          </a:prstGeom>
          <a:noFill/>
          <a:ln>
            <a:noFill/>
          </a:ln>
        </p:spPr>
      </p:pic>
      <p:sp>
        <p:nvSpPr>
          <p:cNvPr id="12" name="Rectangle 1"/>
          <p:cNvSpPr>
            <a:spLocks noChangeArrowheads="1"/>
          </p:cNvSpPr>
          <p:nvPr userDrawn="1"/>
        </p:nvSpPr>
        <p:spPr bwMode="auto">
          <a:xfrm>
            <a:off x="996148" y="5051230"/>
            <a:ext cx="10444180" cy="1476994"/>
          </a:xfrm>
          <a:prstGeom prst="rect">
            <a:avLst/>
          </a:prstGeom>
          <a:noFill/>
          <a:ln w="9525">
            <a:noFill/>
            <a:miter lim="800000"/>
            <a:headEnd/>
            <a:tailEnd/>
          </a:ln>
          <a:effectLst/>
        </p:spPr>
        <p:txBody>
          <a:bodyPr vert="horz" wrap="none" lIns="93260" tIns="46630" rIns="93260" bIns="46630" numCol="1" anchor="ctr" anchorCtr="0" compatLnSpc="1">
            <a:prstTxWarp prst="textNoShape">
              <a:avLst/>
            </a:prstTxWarp>
            <a:noAutofit/>
          </a:bodyPr>
          <a:lstStyle/>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Please be courteous to your fellow attendees</a:t>
            </a:r>
          </a:p>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and</a:t>
            </a:r>
          </a:p>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set your phones to vibrate or silent mode!</a:t>
            </a:r>
            <a:r>
              <a:rPr lang="en-US" sz="1836" i="1" dirty="0" smtClean="0">
                <a:gradFill>
                  <a:gsLst>
                    <a:gs pos="0">
                      <a:srgbClr val="FFE784"/>
                    </a:gs>
                    <a:gs pos="50000">
                      <a:srgbClr val="FFE784"/>
                    </a:gs>
                  </a:gsLst>
                  <a:lin ang="5400000" scaled="0"/>
                </a:gradFill>
                <a:ea typeface="Calibri" pitchFamily="34" charset="0"/>
                <a:cs typeface="Arial" pitchFamily="34" charset="0"/>
              </a:rPr>
              <a:t> </a:t>
            </a:r>
            <a:br>
              <a:rPr lang="en-US" sz="1836" i="1" dirty="0" smtClean="0">
                <a:gradFill>
                  <a:gsLst>
                    <a:gs pos="0">
                      <a:srgbClr val="FFE784"/>
                    </a:gs>
                    <a:gs pos="50000">
                      <a:srgbClr val="FFE784"/>
                    </a:gs>
                  </a:gsLst>
                  <a:lin ang="5400000" scaled="0"/>
                </a:gradFill>
                <a:ea typeface="Calibri" pitchFamily="34" charset="0"/>
                <a:cs typeface="Arial" pitchFamily="34" charset="0"/>
              </a:rPr>
            </a:br>
            <a:endParaRPr lang="en-US" sz="1836" i="1" u="sng" dirty="0" smtClean="0">
              <a:gradFill>
                <a:gsLst>
                  <a:gs pos="0">
                    <a:srgbClr val="FFE784"/>
                  </a:gs>
                  <a:gs pos="50000">
                    <a:srgbClr val="FFE784"/>
                  </a:gs>
                </a:gsLst>
                <a:lin ang="5400000" scaled="0"/>
              </a:gradFill>
              <a:ea typeface="Calibri" pitchFamily="34" charset="0"/>
              <a:cs typeface="Arial" pitchFamily="34" charset="0"/>
            </a:endParaRPr>
          </a:p>
        </p:txBody>
      </p:sp>
    </p:spTree>
    <p:extLst>
      <p:ext uri="{BB962C8B-B14F-4D97-AF65-F5344CB8AC3E}">
        <p14:creationId xmlns:p14="http://schemas.microsoft.com/office/powerpoint/2010/main" val="29474274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3_Title and Content">
    <p:bg bwMode="black">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8187" y="1476622"/>
            <a:ext cx="11400102" cy="2040559"/>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363077"/>
            <a:ext cx="12436476" cy="631450"/>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smtClean="0"/>
              <a:t>Click to edit Master text styles</a:t>
            </a:r>
          </a:p>
        </p:txBody>
      </p:sp>
    </p:spTree>
    <p:extLst>
      <p:ext uri="{BB962C8B-B14F-4D97-AF65-F5344CB8AC3E}">
        <p14:creationId xmlns:p14="http://schemas.microsoft.com/office/powerpoint/2010/main" val="280334900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982396" y="1942924"/>
            <a:ext cx="10935894"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1307367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3312" r="17641" b="16929"/>
          <a:stretch/>
        </p:blipFill>
        <p:spPr>
          <a:xfrm>
            <a:off x="0" y="0"/>
            <a:ext cx="12436475" cy="6994524"/>
          </a:xfrm>
          <a:prstGeom prst="rect">
            <a:avLst/>
          </a:prstGeom>
        </p:spPr>
      </p:pic>
      <p:sp>
        <p:nvSpPr>
          <p:cNvPr id="17" name="Rectangle 16"/>
          <p:cNvSpPr/>
          <p:nvPr userDrawn="1"/>
        </p:nvSpPr>
        <p:spPr bwMode="gray">
          <a:xfrm>
            <a:off x="274638" y="2125663"/>
            <a:ext cx="7315200" cy="3657600"/>
          </a:xfrm>
          <a:prstGeom prst="rect">
            <a:avLst/>
          </a:prstGeom>
          <a:solidFill>
            <a:schemeClr val="accent4">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8" cy="18305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3050" y="3946526"/>
            <a:ext cx="7316788" cy="1828800"/>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1929004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3333" t="3333" r="4875" b="4875"/>
          <a:stretch/>
        </p:blipFill>
        <p:spPr>
          <a:xfrm>
            <a:off x="881" y="-1"/>
            <a:ext cx="12434712" cy="6994526"/>
          </a:xfrm>
          <a:prstGeom prst="rect">
            <a:avLst/>
          </a:prstGeom>
        </p:spPr>
      </p:pic>
      <p:sp>
        <p:nvSpPr>
          <p:cNvPr id="18" name="Rectangle 17"/>
          <p:cNvSpPr/>
          <p:nvPr userDrawn="1"/>
        </p:nvSpPr>
        <p:spPr bwMode="gray">
          <a:xfrm>
            <a:off x="274638" y="1211264"/>
            <a:ext cx="6400800" cy="3657600"/>
          </a:xfrm>
          <a:prstGeom prst="rect">
            <a:avLst/>
          </a:prstGeom>
          <a:solidFill>
            <a:schemeClr val="accent4">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1211263"/>
            <a:ext cx="6402388" cy="1828801"/>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3040063"/>
            <a:ext cx="6400800" cy="1828800"/>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23591074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405" y="7938"/>
            <a:ext cx="12431664" cy="697864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702" y="2125677"/>
            <a:ext cx="7315200" cy="3657586"/>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2125663"/>
            <a:ext cx="7315200" cy="1828800"/>
          </a:xfrm>
          <a:noFill/>
        </p:spPr>
        <p:txBody>
          <a:bodyPr lIns="146304" tIns="91440" rIns="146304" bIns="91440" anchor="t" anchorCtr="0"/>
          <a:lstStyle>
            <a:lvl1pPr>
              <a:defRPr sz="6600" spc="-100"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74638" y="3954463"/>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29304508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theme" Target="../theme/theme2.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image" Target="../media/image10.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theme" Target="../theme/theme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167" r:id="rId1"/>
    <p:sldLayoutId id="2147484166" r:id="rId2"/>
    <p:sldLayoutId id="2147484163" r:id="rId3"/>
    <p:sldLayoutId id="2147484169" r:id="rId4"/>
    <p:sldLayoutId id="2147484170" r:id="rId5"/>
    <p:sldLayoutId id="2147484173" r:id="rId6"/>
    <p:sldLayoutId id="2147484172" r:id="rId7"/>
    <p:sldLayoutId id="2147484162" r:id="rId8"/>
    <p:sldLayoutId id="2147484105" r:id="rId9"/>
    <p:sldLayoutId id="2147484182" r:id="rId10"/>
    <p:sldLayoutId id="2147484130" r:id="rId11"/>
    <p:sldLayoutId id="2147484101" r:id="rId12"/>
    <p:sldLayoutId id="2147484102" r:id="rId13"/>
    <p:sldLayoutId id="2147484087" r:id="rId14"/>
    <p:sldLayoutId id="2147484098" r:id="rId15"/>
    <p:sldLayoutId id="2147484086" r:id="rId16"/>
    <p:sldLayoutId id="2147484107" r:id="rId17"/>
    <p:sldLayoutId id="2147484099" r:id="rId18"/>
    <p:sldLayoutId id="2147484100" r:id="rId19"/>
    <p:sldLayoutId id="2147484089" r:id="rId20"/>
    <p:sldLayoutId id="2147484106" r:id="rId21"/>
    <p:sldLayoutId id="2147484092" r:id="rId22"/>
    <p:sldLayoutId id="2147484093" r:id="rId23"/>
    <p:sldLayoutId id="2147484127" r:id="rId24"/>
    <p:sldLayoutId id="2147484128" r:id="rId25"/>
    <p:sldLayoutId id="2147484129" r:id="rId26"/>
    <p:sldLayoutId id="2147484094" r:id="rId27"/>
    <p:sldLayoutId id="2147484096" r:id="rId28"/>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8187" y="233151"/>
            <a:ext cx="11400102" cy="67965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8187" y="1476622"/>
            <a:ext cx="11400102" cy="204037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Box 7"/>
          <p:cNvSpPr txBox="1">
            <a:spLocks noChangeArrowheads="1"/>
          </p:cNvSpPr>
          <p:nvPr/>
        </p:nvSpPr>
        <p:spPr bwMode="auto">
          <a:xfrm>
            <a:off x="0" y="6761397"/>
            <a:ext cx="12436475" cy="249299"/>
          </a:xfrm>
          <a:prstGeom prst="rect">
            <a:avLst/>
          </a:prstGeom>
          <a:solidFill>
            <a:srgbClr val="000000"/>
          </a:solidFill>
          <a:ln w="9525">
            <a:noFill/>
            <a:miter lim="800000"/>
            <a:headEnd/>
            <a:tailEnd/>
          </a:ln>
          <a:effectLst/>
        </p:spPr>
        <p:txBody>
          <a:bodyPr anchor="ctr" anchorCtr="1">
            <a:spAutoFit/>
          </a:bodyPr>
          <a:lstStyle/>
          <a:p>
            <a:pPr algn="ctr" defTabSz="932559">
              <a:spcBef>
                <a:spcPct val="50000"/>
              </a:spcBef>
              <a:defRPr/>
            </a:pPr>
            <a:r>
              <a:rPr lang="en-US" sz="1020" b="1" dirty="0" smtClean="0">
                <a:solidFill>
                  <a:srgbClr val="FFFFFF"/>
                </a:solidFill>
              </a:rPr>
              <a:t>          Tulsa TechFest 2014              </a:t>
            </a:r>
            <a:r>
              <a:rPr lang="en-US" sz="1020" b="1" dirty="0">
                <a:solidFill>
                  <a:srgbClr val="FFFFFF"/>
                </a:solidFill>
              </a:rPr>
              <a:t>|   </a:t>
            </a:r>
            <a:r>
              <a:rPr lang="en-US" sz="1020" b="1" dirty="0" smtClean="0">
                <a:solidFill>
                  <a:srgbClr val="FFFFFF"/>
                </a:solidFill>
              </a:rPr>
              <a:t>             Fri, Aug  15</a:t>
            </a:r>
            <a:r>
              <a:rPr lang="en-US" sz="1020" b="1" baseline="30000" dirty="0" smtClean="0">
                <a:solidFill>
                  <a:srgbClr val="FFFFFF"/>
                </a:solidFill>
              </a:rPr>
              <a:t>th</a:t>
            </a:r>
            <a:r>
              <a:rPr lang="en-US" sz="1020" b="1" dirty="0">
                <a:solidFill>
                  <a:srgbClr val="FFFFFF"/>
                </a:solidFill>
              </a:rPr>
              <a:t>, </a:t>
            </a:r>
            <a:r>
              <a:rPr lang="en-US" sz="1020" b="1" dirty="0" smtClean="0">
                <a:solidFill>
                  <a:srgbClr val="FFFFFF"/>
                </a:solidFill>
              </a:rPr>
              <a:t>2014              </a:t>
            </a:r>
            <a:r>
              <a:rPr lang="en-US" sz="1020" b="1" dirty="0">
                <a:solidFill>
                  <a:srgbClr val="FFFFFF"/>
                </a:solidFill>
              </a:rPr>
              <a:t>|   </a:t>
            </a:r>
            <a:r>
              <a:rPr lang="en-US" sz="1020" b="1" dirty="0" smtClean="0">
                <a:solidFill>
                  <a:srgbClr val="FFFFFF"/>
                </a:solidFill>
              </a:rPr>
              <a:t>             OSU - Tulsa                </a:t>
            </a:r>
            <a:r>
              <a:rPr lang="en-US" sz="1020" b="1" dirty="0">
                <a:solidFill>
                  <a:srgbClr val="FFFFFF"/>
                </a:solidFill>
              </a:rPr>
              <a:t>| </a:t>
            </a:r>
            <a:r>
              <a:rPr lang="en-US" sz="1020" b="1" dirty="0" smtClean="0">
                <a:solidFill>
                  <a:srgbClr val="FFFFFF"/>
                </a:solidFill>
              </a:rPr>
              <a:t>          68+ Speakers, 19 Tracks &amp; 96 Sessions!               </a:t>
            </a:r>
            <a:endParaRPr lang="en-US" sz="1020" b="1" dirty="0">
              <a:solidFill>
                <a:srgbClr val="FFFFFF"/>
              </a:solidFill>
            </a:endParaRPr>
          </a:p>
        </p:txBody>
      </p:sp>
    </p:spTree>
    <p:extLst>
      <p:ext uri="{BB962C8B-B14F-4D97-AF65-F5344CB8AC3E}">
        <p14:creationId xmlns:p14="http://schemas.microsoft.com/office/powerpoint/2010/main" val="3077368919"/>
      </p:ext>
    </p:extLst>
  </p:cSld>
  <p:clrMap bg1="dk1" tx1="lt1" bg2="dk2" tx2="lt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 id="2147484195" r:id="rId12"/>
  </p:sldLayoutIdLst>
  <p:transition>
    <p:fade/>
  </p:transition>
  <p:txStyles>
    <p:titleStyle>
      <a:lvl1pPr algn="l" defTabSz="932559" rtl="0" eaLnBrk="1" latinLnBrk="0" hangingPunct="1">
        <a:lnSpc>
          <a:spcPct val="90000"/>
        </a:lnSpc>
        <a:spcBef>
          <a:spcPct val="0"/>
        </a:spcBef>
        <a:buNone/>
        <a:defRPr lang="en-US" sz="4896" b="0" kern="1200" cap="none" spc="-153"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9536" indent="-469536" algn="l" defTabSz="932559" rtl="0" eaLnBrk="1" latinLnBrk="0" hangingPunct="1">
        <a:lnSpc>
          <a:spcPct val="90000"/>
        </a:lnSpc>
        <a:spcBef>
          <a:spcPct val="20000"/>
        </a:spcBef>
        <a:buSzPct val="85000"/>
        <a:buFontTx/>
        <a:buBlip>
          <a:blip r:embed="rId14"/>
        </a:buBlip>
        <a:defRPr sz="3264" kern="1200">
          <a:gradFill>
            <a:gsLst>
              <a:gs pos="0">
                <a:schemeClr val="tx1"/>
              </a:gs>
              <a:gs pos="86000">
                <a:schemeClr val="tx1"/>
              </a:gs>
            </a:gsLst>
            <a:lin ang="5400000" scaled="0"/>
          </a:gradFill>
          <a:latin typeface="+mn-lt"/>
          <a:ea typeface="+mn-ea"/>
          <a:cs typeface="+mn-cs"/>
        </a:defRPr>
      </a:lvl1pPr>
      <a:lvl2pPr marL="872691" indent="-403154" algn="l" defTabSz="932559" rtl="0" eaLnBrk="1" latinLnBrk="0" hangingPunct="1">
        <a:lnSpc>
          <a:spcPct val="90000"/>
        </a:lnSpc>
        <a:spcBef>
          <a:spcPct val="20000"/>
        </a:spcBef>
        <a:buSzPct val="85000"/>
        <a:buFontTx/>
        <a:buBlip>
          <a:blip r:embed="rId14"/>
        </a:buBlip>
        <a:defRPr sz="2856" kern="1200">
          <a:gradFill>
            <a:gsLst>
              <a:gs pos="0">
                <a:schemeClr val="tx1"/>
              </a:gs>
              <a:gs pos="86000">
                <a:schemeClr val="tx1"/>
              </a:gs>
            </a:gsLst>
            <a:lin ang="5400000" scaled="0"/>
          </a:gradFill>
          <a:latin typeface="+mn-lt"/>
          <a:ea typeface="+mn-ea"/>
          <a:cs typeface="+mn-cs"/>
        </a:defRPr>
      </a:lvl2pPr>
      <a:lvl3pPr marL="1283940" indent="-411249" algn="l" defTabSz="932559" rtl="0" eaLnBrk="1" latinLnBrk="0" hangingPunct="1">
        <a:lnSpc>
          <a:spcPct val="90000"/>
        </a:lnSpc>
        <a:spcBef>
          <a:spcPct val="20000"/>
        </a:spcBef>
        <a:buSzPct val="85000"/>
        <a:buFontTx/>
        <a:buBlip>
          <a:blip r:embed="rId14"/>
        </a:buBlip>
        <a:defRPr sz="2448" kern="1200">
          <a:gradFill>
            <a:gsLst>
              <a:gs pos="0">
                <a:schemeClr val="tx1"/>
              </a:gs>
              <a:gs pos="86000">
                <a:schemeClr val="tx1"/>
              </a:gs>
            </a:gsLst>
            <a:lin ang="5400000" scaled="0"/>
          </a:gradFill>
          <a:latin typeface="+mn-lt"/>
          <a:ea typeface="+mn-ea"/>
          <a:cs typeface="+mn-cs"/>
        </a:defRPr>
      </a:lvl3pPr>
      <a:lvl4pPr marL="1636902" indent="-352962" algn="l" defTabSz="932559" rtl="0" eaLnBrk="1" latinLnBrk="0" hangingPunct="1">
        <a:lnSpc>
          <a:spcPct val="90000"/>
        </a:lnSpc>
        <a:spcBef>
          <a:spcPct val="20000"/>
        </a:spcBef>
        <a:buSzPct val="85000"/>
        <a:buFontTx/>
        <a:buBlip>
          <a:blip r:embed="rId14"/>
        </a:buBlip>
        <a:defRPr sz="2040" kern="1200">
          <a:gradFill>
            <a:gsLst>
              <a:gs pos="0">
                <a:schemeClr val="tx1"/>
              </a:gs>
              <a:gs pos="86000">
                <a:schemeClr val="tx1"/>
              </a:gs>
            </a:gsLst>
            <a:lin ang="5400000" scaled="0"/>
          </a:gradFill>
          <a:latin typeface="+mn-lt"/>
          <a:ea typeface="+mn-ea"/>
          <a:cs typeface="+mn-cs"/>
        </a:defRPr>
      </a:lvl4pPr>
      <a:lvl5pPr marL="1980149" indent="-343247" algn="l" defTabSz="932559" rtl="0" eaLnBrk="1" latinLnBrk="0" hangingPunct="1">
        <a:lnSpc>
          <a:spcPct val="90000"/>
        </a:lnSpc>
        <a:spcBef>
          <a:spcPct val="20000"/>
        </a:spcBef>
        <a:buSzPct val="85000"/>
        <a:buFontTx/>
        <a:buBlip>
          <a:blip r:embed="rId14"/>
        </a:buBlip>
        <a:defRPr sz="2040" kern="1200">
          <a:gradFill>
            <a:gsLst>
              <a:gs pos="0">
                <a:schemeClr val="tx1"/>
              </a:gs>
              <a:gs pos="86000">
                <a:schemeClr val="tx1"/>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8187" y="233151"/>
            <a:ext cx="11400102" cy="67965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8187" y="1476622"/>
            <a:ext cx="11400102" cy="204037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Box 7"/>
          <p:cNvSpPr txBox="1">
            <a:spLocks noChangeArrowheads="1"/>
          </p:cNvSpPr>
          <p:nvPr/>
        </p:nvSpPr>
        <p:spPr bwMode="auto">
          <a:xfrm>
            <a:off x="0" y="6761397"/>
            <a:ext cx="12436475" cy="249299"/>
          </a:xfrm>
          <a:prstGeom prst="rect">
            <a:avLst/>
          </a:prstGeom>
          <a:solidFill>
            <a:srgbClr val="000000"/>
          </a:solidFill>
          <a:ln w="9525">
            <a:noFill/>
            <a:miter lim="800000"/>
            <a:headEnd/>
            <a:tailEnd/>
          </a:ln>
          <a:effectLst/>
        </p:spPr>
        <p:txBody>
          <a:bodyPr anchor="ctr" anchorCtr="1">
            <a:spAutoFit/>
          </a:bodyPr>
          <a:lstStyle/>
          <a:p>
            <a:pPr algn="ctr" defTabSz="932559">
              <a:spcBef>
                <a:spcPct val="50000"/>
              </a:spcBef>
              <a:defRPr/>
            </a:pPr>
            <a:r>
              <a:rPr lang="en-US" sz="1020" b="1" dirty="0" smtClean="0">
                <a:solidFill>
                  <a:srgbClr val="FFFFFF"/>
                </a:solidFill>
              </a:rPr>
              <a:t>          Tulsa TechFest 2014              </a:t>
            </a:r>
            <a:r>
              <a:rPr lang="en-US" sz="1020" b="1" dirty="0">
                <a:solidFill>
                  <a:srgbClr val="FFFFFF"/>
                </a:solidFill>
              </a:rPr>
              <a:t>|   </a:t>
            </a:r>
            <a:r>
              <a:rPr lang="en-US" sz="1020" b="1" dirty="0" smtClean="0">
                <a:solidFill>
                  <a:srgbClr val="FFFFFF"/>
                </a:solidFill>
              </a:rPr>
              <a:t>             Fri, Aug  15</a:t>
            </a:r>
            <a:r>
              <a:rPr lang="en-US" sz="1020" b="1" baseline="30000" dirty="0" smtClean="0">
                <a:solidFill>
                  <a:srgbClr val="FFFFFF"/>
                </a:solidFill>
              </a:rPr>
              <a:t>th</a:t>
            </a:r>
            <a:r>
              <a:rPr lang="en-US" sz="1020" b="1" dirty="0">
                <a:solidFill>
                  <a:srgbClr val="FFFFFF"/>
                </a:solidFill>
              </a:rPr>
              <a:t>, </a:t>
            </a:r>
            <a:r>
              <a:rPr lang="en-US" sz="1020" b="1" dirty="0" smtClean="0">
                <a:solidFill>
                  <a:srgbClr val="FFFFFF"/>
                </a:solidFill>
              </a:rPr>
              <a:t>2014              </a:t>
            </a:r>
            <a:r>
              <a:rPr lang="en-US" sz="1020" b="1" dirty="0">
                <a:solidFill>
                  <a:srgbClr val="FFFFFF"/>
                </a:solidFill>
              </a:rPr>
              <a:t>|   </a:t>
            </a:r>
            <a:r>
              <a:rPr lang="en-US" sz="1020" b="1" dirty="0" smtClean="0">
                <a:solidFill>
                  <a:srgbClr val="FFFFFF"/>
                </a:solidFill>
              </a:rPr>
              <a:t>             OSU - Tulsa                </a:t>
            </a:r>
            <a:r>
              <a:rPr lang="en-US" sz="1020" b="1" dirty="0">
                <a:solidFill>
                  <a:srgbClr val="FFFFFF"/>
                </a:solidFill>
              </a:rPr>
              <a:t>| </a:t>
            </a:r>
            <a:r>
              <a:rPr lang="en-US" sz="1020" b="1" dirty="0" smtClean="0">
                <a:solidFill>
                  <a:srgbClr val="FFFFFF"/>
                </a:solidFill>
              </a:rPr>
              <a:t>          68+ Speakers, 19 Tracks &amp; 96 Sessions!               </a:t>
            </a:r>
            <a:endParaRPr lang="en-US" sz="1020" b="1" dirty="0">
              <a:solidFill>
                <a:srgbClr val="FFFFFF"/>
              </a:solidFill>
            </a:endParaRPr>
          </a:p>
        </p:txBody>
      </p:sp>
    </p:spTree>
    <p:extLst>
      <p:ext uri="{BB962C8B-B14F-4D97-AF65-F5344CB8AC3E}">
        <p14:creationId xmlns:p14="http://schemas.microsoft.com/office/powerpoint/2010/main" val="3707315592"/>
      </p:ext>
    </p:extLst>
  </p:cSld>
  <p:clrMap bg1="dk1" tx1="lt1" bg2="dk2" tx2="lt2" accent1="accent1" accent2="accent2" accent3="accent3" accent4="accent4" accent5="accent5" accent6="accent6" hlink="hlink" folHlink="folHlink"/>
  <p:sldLayoutIdLst>
    <p:sldLayoutId id="2147484197" r:id="rId1"/>
    <p:sldLayoutId id="2147484198" r:id="rId2"/>
    <p:sldLayoutId id="2147484199" r:id="rId3"/>
    <p:sldLayoutId id="2147484200" r:id="rId4"/>
    <p:sldLayoutId id="2147484201" r:id="rId5"/>
    <p:sldLayoutId id="2147484202" r:id="rId6"/>
    <p:sldLayoutId id="2147484203" r:id="rId7"/>
    <p:sldLayoutId id="2147484204" r:id="rId8"/>
    <p:sldLayoutId id="2147484205" r:id="rId9"/>
    <p:sldLayoutId id="2147484206" r:id="rId10"/>
    <p:sldLayoutId id="2147484207" r:id="rId11"/>
    <p:sldLayoutId id="2147484208" r:id="rId12"/>
  </p:sldLayoutIdLst>
  <p:transition>
    <p:fade/>
  </p:transition>
  <p:txStyles>
    <p:titleStyle>
      <a:lvl1pPr algn="l" defTabSz="932559" rtl="0" eaLnBrk="1" latinLnBrk="0" hangingPunct="1">
        <a:lnSpc>
          <a:spcPct val="90000"/>
        </a:lnSpc>
        <a:spcBef>
          <a:spcPct val="0"/>
        </a:spcBef>
        <a:buNone/>
        <a:defRPr lang="en-US" sz="4896" b="0" kern="1200" cap="none" spc="-153"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9536" indent="-469536" algn="l" defTabSz="932559" rtl="0" eaLnBrk="1" latinLnBrk="0" hangingPunct="1">
        <a:lnSpc>
          <a:spcPct val="90000"/>
        </a:lnSpc>
        <a:spcBef>
          <a:spcPct val="20000"/>
        </a:spcBef>
        <a:buSzPct val="85000"/>
        <a:buFontTx/>
        <a:buBlip>
          <a:blip r:embed="rId14"/>
        </a:buBlip>
        <a:defRPr sz="3264" kern="1200">
          <a:gradFill>
            <a:gsLst>
              <a:gs pos="0">
                <a:schemeClr val="tx1"/>
              </a:gs>
              <a:gs pos="86000">
                <a:schemeClr val="tx1"/>
              </a:gs>
            </a:gsLst>
            <a:lin ang="5400000" scaled="0"/>
          </a:gradFill>
          <a:latin typeface="+mn-lt"/>
          <a:ea typeface="+mn-ea"/>
          <a:cs typeface="+mn-cs"/>
        </a:defRPr>
      </a:lvl1pPr>
      <a:lvl2pPr marL="872691" indent="-403154" algn="l" defTabSz="932559" rtl="0" eaLnBrk="1" latinLnBrk="0" hangingPunct="1">
        <a:lnSpc>
          <a:spcPct val="90000"/>
        </a:lnSpc>
        <a:spcBef>
          <a:spcPct val="20000"/>
        </a:spcBef>
        <a:buSzPct val="85000"/>
        <a:buFontTx/>
        <a:buBlip>
          <a:blip r:embed="rId14"/>
        </a:buBlip>
        <a:defRPr sz="2856" kern="1200">
          <a:gradFill>
            <a:gsLst>
              <a:gs pos="0">
                <a:schemeClr val="tx1"/>
              </a:gs>
              <a:gs pos="86000">
                <a:schemeClr val="tx1"/>
              </a:gs>
            </a:gsLst>
            <a:lin ang="5400000" scaled="0"/>
          </a:gradFill>
          <a:latin typeface="+mn-lt"/>
          <a:ea typeface="+mn-ea"/>
          <a:cs typeface="+mn-cs"/>
        </a:defRPr>
      </a:lvl2pPr>
      <a:lvl3pPr marL="1283940" indent="-411249" algn="l" defTabSz="932559" rtl="0" eaLnBrk="1" latinLnBrk="0" hangingPunct="1">
        <a:lnSpc>
          <a:spcPct val="90000"/>
        </a:lnSpc>
        <a:spcBef>
          <a:spcPct val="20000"/>
        </a:spcBef>
        <a:buSzPct val="85000"/>
        <a:buFontTx/>
        <a:buBlip>
          <a:blip r:embed="rId14"/>
        </a:buBlip>
        <a:defRPr sz="2448" kern="1200">
          <a:gradFill>
            <a:gsLst>
              <a:gs pos="0">
                <a:schemeClr val="tx1"/>
              </a:gs>
              <a:gs pos="86000">
                <a:schemeClr val="tx1"/>
              </a:gs>
            </a:gsLst>
            <a:lin ang="5400000" scaled="0"/>
          </a:gradFill>
          <a:latin typeface="+mn-lt"/>
          <a:ea typeface="+mn-ea"/>
          <a:cs typeface="+mn-cs"/>
        </a:defRPr>
      </a:lvl3pPr>
      <a:lvl4pPr marL="1636902" indent="-352962" algn="l" defTabSz="932559" rtl="0" eaLnBrk="1" latinLnBrk="0" hangingPunct="1">
        <a:lnSpc>
          <a:spcPct val="90000"/>
        </a:lnSpc>
        <a:spcBef>
          <a:spcPct val="20000"/>
        </a:spcBef>
        <a:buSzPct val="85000"/>
        <a:buFontTx/>
        <a:buBlip>
          <a:blip r:embed="rId14"/>
        </a:buBlip>
        <a:defRPr sz="2040" kern="1200">
          <a:gradFill>
            <a:gsLst>
              <a:gs pos="0">
                <a:schemeClr val="tx1"/>
              </a:gs>
              <a:gs pos="86000">
                <a:schemeClr val="tx1"/>
              </a:gs>
            </a:gsLst>
            <a:lin ang="5400000" scaled="0"/>
          </a:gradFill>
          <a:latin typeface="+mn-lt"/>
          <a:ea typeface="+mn-ea"/>
          <a:cs typeface="+mn-cs"/>
        </a:defRPr>
      </a:lvl4pPr>
      <a:lvl5pPr marL="1980149" indent="-343247" algn="l" defTabSz="932559" rtl="0" eaLnBrk="1" latinLnBrk="0" hangingPunct="1">
        <a:lnSpc>
          <a:spcPct val="90000"/>
        </a:lnSpc>
        <a:spcBef>
          <a:spcPct val="20000"/>
        </a:spcBef>
        <a:buSzPct val="85000"/>
        <a:buFontTx/>
        <a:buBlip>
          <a:blip r:embed="rId14"/>
        </a:buBlip>
        <a:defRPr sz="2040" kern="1200">
          <a:gradFill>
            <a:gsLst>
              <a:gs pos="0">
                <a:schemeClr val="tx1"/>
              </a:gs>
              <a:gs pos="86000">
                <a:schemeClr val="tx1"/>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image" Target="../media/image14.png"/><Relationship Id="rId1" Type="http://schemas.openxmlformats.org/officeDocument/2006/relationships/slideLayout" Target="../slideLayouts/slideLayout1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6.xml"/><Relationship Id="rId4" Type="http://schemas.openxmlformats.org/officeDocument/2006/relationships/image" Target="../media/image37.jp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azure.microsoft.com/en-us/documentation/articles/choose-web-site-cloud-service-vm/" TargetMode="Externa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hyperlink" Target="http://sqlazuremw.codeplex.com/" TargetMode="External"/><Relationship Id="rId2" Type="http://schemas.openxmlformats.org/officeDocument/2006/relationships/hyperlink" Target="http://azure.microsoft.com/blog/2013/02/14/choosing-between-sql-server-in-windows-azure-vm-windows-azure-sql-database/" TargetMode="External"/><Relationship Id="rId1" Type="http://schemas.openxmlformats.org/officeDocument/2006/relationships/slideLayout" Target="../slideLayouts/slideLayout16.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hyperlink" Target="http://azure.microsoft.com/en-us/documentation/articles/azure-subscription-service-limits/" TargetMode="External"/><Relationship Id="rId2" Type="http://schemas.openxmlformats.org/officeDocument/2006/relationships/image" Target="../media/image47.jp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hyperlink" Target="https://www.visualstudio.com/en-us/get-started/load-test-your-app-vs.aspx" TargetMode="External"/><Relationship Id="rId2" Type="http://schemas.openxmlformats.org/officeDocument/2006/relationships/image" Target="../media/image48.jp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hyperlink" Target="http://msdn.microsoft.com/en-us/library/dn589799.aspx" TargetMode="External"/><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hyperlink" Target="http://azure.microsoft.com/en-us/documentation/articles/cloud-services-nodejs-stage-application/" TargetMode="External"/><Relationship Id="rId2" Type="http://schemas.openxmlformats.org/officeDocument/2006/relationships/image" Target="../media/image50.png"/><Relationship Id="rId1" Type="http://schemas.openxmlformats.org/officeDocument/2006/relationships/slideLayout" Target="../slideLayouts/slideLayout16.xml"/><Relationship Id="rId4" Type="http://schemas.openxmlformats.org/officeDocument/2006/relationships/hyperlink" Target="http://azure.microsoft.com/en-us/documentation/articles/web-sites-staged-publishing/"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blogs.msdn.com/b/kwill/archive/2014/12/02/windows-azure-diagnostics-upgrading-from-azure-sdk-2-4-to-azure-sdk-2-5.aspx" TargetMode="External"/><Relationship Id="rId2" Type="http://schemas.openxmlformats.org/officeDocument/2006/relationships/image" Target="../media/image51.jp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1.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z="4800" dirty="0"/>
              <a:t>Azure - The building blocks of a modern cloud application</a:t>
            </a:r>
          </a:p>
        </p:txBody>
      </p:sp>
      <p:sp>
        <p:nvSpPr>
          <p:cNvPr id="4" name="Text Placeholder 3"/>
          <p:cNvSpPr>
            <a:spLocks noGrp="1"/>
          </p:cNvSpPr>
          <p:nvPr>
            <p:ph type="body" sz="quarter" idx="14"/>
          </p:nvPr>
        </p:nvSpPr>
        <p:spPr>
          <a:xfrm>
            <a:off x="274702" y="4259262"/>
            <a:ext cx="7316788" cy="1524001"/>
          </a:xfrm>
        </p:spPr>
        <p:txBody>
          <a:bodyPr/>
          <a:lstStyle/>
          <a:p>
            <a:r>
              <a:rPr lang="en-US" dirty="0"/>
              <a:t>Shawn Weisfeld</a:t>
            </a:r>
          </a:p>
          <a:p>
            <a:r>
              <a:rPr lang="en-US" dirty="0"/>
              <a:t>shawn@shawnweisfeld.com</a:t>
            </a:r>
          </a:p>
          <a:p>
            <a:r>
              <a:rPr lang="en-US" dirty="0"/>
              <a:t>http://www.shawnweisfeld.com</a:t>
            </a:r>
          </a:p>
        </p:txBody>
      </p:sp>
    </p:spTree>
    <p:extLst>
      <p:ext uri="{BB962C8B-B14F-4D97-AF65-F5344CB8AC3E}">
        <p14:creationId xmlns:p14="http://schemas.microsoft.com/office/powerpoint/2010/main" val="340149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761577"/>
          </a:xfrm>
        </p:spPr>
        <p:txBody>
          <a:bodyPr/>
          <a:lstStyle/>
          <a:p>
            <a:pPr fontAlgn="ctr"/>
            <a:r>
              <a:rPr lang="en-US" sz="3600" dirty="0" smtClean="0"/>
              <a:t>SQL Database</a:t>
            </a:r>
          </a:p>
          <a:p>
            <a:pPr lvl="1" fontAlgn="ctr"/>
            <a:r>
              <a:rPr lang="en-US" sz="2000" dirty="0" smtClean="0"/>
              <a:t>Managed </a:t>
            </a:r>
            <a:r>
              <a:rPr lang="en-US" sz="2000" dirty="0"/>
              <a:t>Relational SQL Database-as-a-service  </a:t>
            </a:r>
          </a:p>
          <a:p>
            <a:pPr fontAlgn="ctr"/>
            <a:r>
              <a:rPr lang="en-US" sz="3600" dirty="0" err="1" smtClean="0"/>
              <a:t>DocumentDB</a:t>
            </a:r>
            <a:endParaRPr lang="en-US" sz="3600" dirty="0"/>
          </a:p>
          <a:p>
            <a:pPr lvl="1" fontAlgn="ctr"/>
            <a:r>
              <a:rPr lang="en-US" sz="2000" dirty="0" smtClean="0"/>
              <a:t>Managed </a:t>
            </a:r>
            <a:r>
              <a:rPr lang="en-US" sz="2000" dirty="0"/>
              <a:t>NoSQL document database-as-a-service  </a:t>
            </a:r>
          </a:p>
          <a:p>
            <a:pPr fontAlgn="ctr"/>
            <a:r>
              <a:rPr lang="en-US" sz="3600" dirty="0" err="1"/>
              <a:t>Redis</a:t>
            </a:r>
            <a:r>
              <a:rPr lang="en-US" sz="3600" dirty="0"/>
              <a:t> </a:t>
            </a:r>
            <a:r>
              <a:rPr lang="en-US" sz="3600" dirty="0" smtClean="0"/>
              <a:t>Cache</a:t>
            </a:r>
          </a:p>
          <a:p>
            <a:pPr lvl="1" fontAlgn="ctr"/>
            <a:r>
              <a:rPr lang="en-US" sz="2000" dirty="0" smtClean="0"/>
              <a:t>High </a:t>
            </a:r>
            <a:r>
              <a:rPr lang="en-US" sz="2000" dirty="0"/>
              <a:t>throughput, low latency data access to build fast and scalable applications  </a:t>
            </a:r>
          </a:p>
          <a:p>
            <a:pPr fontAlgn="ctr"/>
            <a:r>
              <a:rPr lang="en-US" sz="3600" dirty="0" smtClean="0"/>
              <a:t>Storage (table, blob, queue)</a:t>
            </a:r>
          </a:p>
          <a:p>
            <a:pPr lvl="1" fontAlgn="ctr"/>
            <a:r>
              <a:rPr lang="en-US" sz="2000" dirty="0" smtClean="0"/>
              <a:t>Durable</a:t>
            </a:r>
            <a:r>
              <a:rPr lang="en-US" sz="2000" dirty="0"/>
              <a:t>, highly available and massively scalable cloud storage  </a:t>
            </a:r>
          </a:p>
          <a:p>
            <a:pPr fontAlgn="ctr"/>
            <a:r>
              <a:rPr lang="en-US" sz="3600" dirty="0" err="1" smtClean="0"/>
              <a:t>StorSimple</a:t>
            </a:r>
            <a:endParaRPr lang="en-US" sz="3600" dirty="0"/>
          </a:p>
          <a:p>
            <a:pPr lvl="1" fontAlgn="ctr"/>
            <a:r>
              <a:rPr lang="en-US" sz="2000" dirty="0" smtClean="0"/>
              <a:t>Hybrid </a:t>
            </a:r>
            <a:r>
              <a:rPr lang="en-US" sz="2000" dirty="0"/>
              <a:t>cloud storage for enterprises, reduces costs and improves data security  </a:t>
            </a:r>
          </a:p>
          <a:p>
            <a:pPr fontAlgn="ctr"/>
            <a:r>
              <a:rPr lang="en-US" sz="3600" dirty="0"/>
              <a:t>Azure </a:t>
            </a:r>
            <a:r>
              <a:rPr lang="en-US" sz="3600" dirty="0" smtClean="0"/>
              <a:t>Search</a:t>
            </a:r>
          </a:p>
          <a:p>
            <a:pPr lvl="1" fontAlgn="ctr"/>
            <a:r>
              <a:rPr lang="en-US" sz="2000" dirty="0" smtClean="0"/>
              <a:t>Fully-managed search-as-a-service	</a:t>
            </a:r>
            <a:endParaRPr lang="en-US" sz="2000" dirty="0"/>
          </a:p>
        </p:txBody>
      </p:sp>
      <p:sp>
        <p:nvSpPr>
          <p:cNvPr id="3" name="Title 2"/>
          <p:cNvSpPr>
            <a:spLocks noGrp="1"/>
          </p:cNvSpPr>
          <p:nvPr>
            <p:ph type="title"/>
          </p:nvPr>
        </p:nvSpPr>
        <p:spPr/>
        <p:txBody>
          <a:bodyPr/>
          <a:lstStyle/>
          <a:p>
            <a:r>
              <a:rPr lang="en-US" dirty="0"/>
              <a:t>Data &amp; </a:t>
            </a:r>
            <a:r>
              <a:rPr lang="en-US" dirty="0" smtClean="0"/>
              <a:t>Storage</a:t>
            </a:r>
            <a:endParaRPr lang="en-US" dirty="0"/>
          </a:p>
        </p:txBody>
      </p:sp>
    </p:spTree>
    <p:extLst>
      <p:ext uri="{BB962C8B-B14F-4D97-AF65-F5344CB8AC3E}">
        <p14:creationId xmlns:p14="http://schemas.microsoft.com/office/powerpoint/2010/main" val="62097403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pPr fontAlgn="ctr"/>
            <a:r>
              <a:rPr lang="en-US" dirty="0" err="1" smtClean="0"/>
              <a:t>HDInsight</a:t>
            </a:r>
            <a:endParaRPr lang="en-US" dirty="0"/>
          </a:p>
          <a:p>
            <a:pPr lvl="1" fontAlgn="ctr"/>
            <a:r>
              <a:rPr lang="en-US" dirty="0" smtClean="0"/>
              <a:t>Provision </a:t>
            </a:r>
            <a:r>
              <a:rPr lang="en-US" dirty="0"/>
              <a:t>managed Hadoop clusters  </a:t>
            </a:r>
          </a:p>
          <a:p>
            <a:pPr fontAlgn="ctr"/>
            <a:r>
              <a:rPr lang="en-US" dirty="0"/>
              <a:t>Machine </a:t>
            </a:r>
            <a:r>
              <a:rPr lang="en-US" dirty="0" smtClean="0"/>
              <a:t>Learning</a:t>
            </a:r>
          </a:p>
          <a:p>
            <a:pPr lvl="1" fontAlgn="ctr"/>
            <a:r>
              <a:rPr lang="en-US" dirty="0" smtClean="0"/>
              <a:t>Powerful </a:t>
            </a:r>
            <a:r>
              <a:rPr lang="en-US" dirty="0"/>
              <a:t>cloud-based predictive analytics  </a:t>
            </a:r>
          </a:p>
          <a:p>
            <a:pPr fontAlgn="ctr"/>
            <a:r>
              <a:rPr lang="en-US" dirty="0"/>
              <a:t>Stream </a:t>
            </a:r>
            <a:r>
              <a:rPr lang="en-US" dirty="0" smtClean="0"/>
              <a:t>Analytics*</a:t>
            </a:r>
          </a:p>
          <a:p>
            <a:pPr lvl="1" fontAlgn="ctr"/>
            <a:r>
              <a:rPr lang="en-US" dirty="0" smtClean="0"/>
              <a:t>Real-time </a:t>
            </a:r>
            <a:r>
              <a:rPr lang="en-US" dirty="0"/>
              <a:t>stream processing  </a:t>
            </a:r>
          </a:p>
          <a:p>
            <a:pPr fontAlgn="ctr"/>
            <a:r>
              <a:rPr lang="en-US" dirty="0"/>
              <a:t>Data </a:t>
            </a:r>
            <a:r>
              <a:rPr lang="en-US" dirty="0" smtClean="0"/>
              <a:t>Factory*</a:t>
            </a:r>
          </a:p>
          <a:p>
            <a:pPr lvl="1" fontAlgn="ctr"/>
            <a:r>
              <a:rPr lang="en-US" dirty="0" smtClean="0"/>
              <a:t>Orchestrate </a:t>
            </a:r>
            <a:r>
              <a:rPr lang="en-US" dirty="0"/>
              <a:t>and manage data transformation and movement  </a:t>
            </a:r>
          </a:p>
          <a:p>
            <a:pPr fontAlgn="ctr"/>
            <a:r>
              <a:rPr lang="en-US" dirty="0"/>
              <a:t>Event </a:t>
            </a:r>
            <a:r>
              <a:rPr lang="en-US" dirty="0" smtClean="0"/>
              <a:t>Hubs</a:t>
            </a:r>
          </a:p>
          <a:p>
            <a:pPr lvl="1" fontAlgn="ctr"/>
            <a:r>
              <a:rPr lang="en-US" dirty="0" smtClean="0"/>
              <a:t>Ingest</a:t>
            </a:r>
            <a:r>
              <a:rPr lang="en-US" dirty="0"/>
              <a:t>, persist, and process millions of events per second </a:t>
            </a:r>
          </a:p>
        </p:txBody>
      </p:sp>
      <p:sp>
        <p:nvSpPr>
          <p:cNvPr id="3" name="Title 2"/>
          <p:cNvSpPr>
            <a:spLocks noGrp="1"/>
          </p:cNvSpPr>
          <p:nvPr>
            <p:ph type="title"/>
          </p:nvPr>
        </p:nvSpPr>
        <p:spPr/>
        <p:txBody>
          <a:bodyPr/>
          <a:lstStyle/>
          <a:p>
            <a:r>
              <a:rPr lang="en-US" dirty="0" smtClean="0"/>
              <a:t>Analytics</a:t>
            </a:r>
            <a:endParaRPr lang="en-US" dirty="0"/>
          </a:p>
        </p:txBody>
      </p:sp>
    </p:spTree>
    <p:extLst>
      <p:ext uri="{BB962C8B-B14F-4D97-AF65-F5344CB8AC3E}">
        <p14:creationId xmlns:p14="http://schemas.microsoft.com/office/powerpoint/2010/main" val="21054660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311676"/>
          </a:xfrm>
        </p:spPr>
        <p:txBody>
          <a:bodyPr/>
          <a:lstStyle/>
          <a:p>
            <a:pPr fontAlgn="ctr"/>
            <a:r>
              <a:rPr lang="en-US" dirty="0" smtClean="0"/>
              <a:t>Virtual Network</a:t>
            </a:r>
          </a:p>
          <a:p>
            <a:pPr lvl="1" fontAlgn="ctr"/>
            <a:r>
              <a:rPr lang="en-US" dirty="0" smtClean="0"/>
              <a:t>Provision </a:t>
            </a:r>
            <a:r>
              <a:rPr lang="en-US" dirty="0"/>
              <a:t>private networks, optionally connect to on-premises datacenters  </a:t>
            </a:r>
          </a:p>
          <a:p>
            <a:pPr fontAlgn="ctr"/>
            <a:r>
              <a:rPr lang="en-US" dirty="0" smtClean="0"/>
              <a:t>ExpressRoute</a:t>
            </a:r>
          </a:p>
          <a:p>
            <a:pPr lvl="1" fontAlgn="ctr"/>
            <a:r>
              <a:rPr lang="en-US" dirty="0" smtClean="0"/>
              <a:t>Dedicated </a:t>
            </a:r>
            <a:r>
              <a:rPr lang="en-US" dirty="0"/>
              <a:t>private network fiber connections to Azure  </a:t>
            </a:r>
          </a:p>
          <a:p>
            <a:pPr fontAlgn="ctr"/>
            <a:r>
              <a:rPr lang="en-US" dirty="0"/>
              <a:t>Traffic </a:t>
            </a:r>
            <a:r>
              <a:rPr lang="en-US" dirty="0" smtClean="0"/>
              <a:t>Manager</a:t>
            </a:r>
          </a:p>
          <a:p>
            <a:pPr lvl="1" fontAlgn="ctr"/>
            <a:r>
              <a:rPr lang="en-US" dirty="0" smtClean="0"/>
              <a:t>Load </a:t>
            </a:r>
            <a:r>
              <a:rPr lang="en-US" dirty="0"/>
              <a:t>balance incoming traffic for high performance and availability </a:t>
            </a:r>
          </a:p>
        </p:txBody>
      </p:sp>
      <p:sp>
        <p:nvSpPr>
          <p:cNvPr id="3" name="Title 2"/>
          <p:cNvSpPr>
            <a:spLocks noGrp="1"/>
          </p:cNvSpPr>
          <p:nvPr>
            <p:ph type="title"/>
          </p:nvPr>
        </p:nvSpPr>
        <p:spPr/>
        <p:txBody>
          <a:bodyPr/>
          <a:lstStyle/>
          <a:p>
            <a:r>
              <a:rPr lang="en-US" dirty="0" smtClean="0"/>
              <a:t>Networking</a:t>
            </a:r>
            <a:endParaRPr lang="en-US" dirty="0"/>
          </a:p>
        </p:txBody>
      </p:sp>
    </p:spTree>
    <p:extLst>
      <p:ext uri="{BB962C8B-B14F-4D97-AF65-F5344CB8AC3E}">
        <p14:creationId xmlns:p14="http://schemas.microsoft.com/office/powerpoint/2010/main" val="321543099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228302"/>
          </a:xfrm>
        </p:spPr>
        <p:txBody>
          <a:bodyPr/>
          <a:lstStyle/>
          <a:p>
            <a:pPr fontAlgn="ctr"/>
            <a:r>
              <a:rPr lang="en-US" dirty="0" smtClean="0"/>
              <a:t>Media Services</a:t>
            </a:r>
          </a:p>
          <a:p>
            <a:pPr lvl="1" fontAlgn="ctr"/>
            <a:r>
              <a:rPr lang="en-US" dirty="0" smtClean="0"/>
              <a:t>Encode</a:t>
            </a:r>
            <a:r>
              <a:rPr lang="en-US" dirty="0"/>
              <a:t>, store, and stream video and audio at scale  </a:t>
            </a:r>
          </a:p>
          <a:p>
            <a:pPr fontAlgn="ctr"/>
            <a:r>
              <a:rPr lang="en-US" dirty="0" smtClean="0"/>
              <a:t>CDN</a:t>
            </a:r>
          </a:p>
          <a:p>
            <a:pPr lvl="1" fontAlgn="ctr"/>
            <a:r>
              <a:rPr lang="en-US" dirty="0" smtClean="0"/>
              <a:t>Deliver </a:t>
            </a:r>
            <a:r>
              <a:rPr lang="en-US" dirty="0"/>
              <a:t>content to end-users through a robust network of global data </a:t>
            </a:r>
            <a:r>
              <a:rPr lang="en-US" dirty="0" smtClean="0"/>
              <a:t>centers</a:t>
            </a:r>
            <a:endParaRPr lang="en-US" dirty="0"/>
          </a:p>
        </p:txBody>
      </p:sp>
      <p:sp>
        <p:nvSpPr>
          <p:cNvPr id="3" name="Title 2"/>
          <p:cNvSpPr>
            <a:spLocks noGrp="1"/>
          </p:cNvSpPr>
          <p:nvPr>
            <p:ph type="title"/>
          </p:nvPr>
        </p:nvSpPr>
        <p:spPr/>
        <p:txBody>
          <a:bodyPr/>
          <a:lstStyle/>
          <a:p>
            <a:r>
              <a:rPr lang="en-US" dirty="0"/>
              <a:t>Media &amp; </a:t>
            </a:r>
            <a:r>
              <a:rPr lang="en-US" dirty="0" smtClean="0"/>
              <a:t>CDN</a:t>
            </a:r>
            <a:endParaRPr lang="en-US" dirty="0"/>
          </a:p>
        </p:txBody>
      </p:sp>
    </p:spTree>
    <p:extLst>
      <p:ext uri="{BB962C8B-B14F-4D97-AF65-F5344CB8AC3E}">
        <p14:creationId xmlns:p14="http://schemas.microsoft.com/office/powerpoint/2010/main" val="420976716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395049"/>
          </a:xfrm>
        </p:spPr>
        <p:txBody>
          <a:bodyPr/>
          <a:lstStyle/>
          <a:p>
            <a:pPr fontAlgn="ctr"/>
            <a:r>
              <a:rPr lang="en-US" dirty="0" smtClean="0"/>
              <a:t>BizTalk Services</a:t>
            </a:r>
          </a:p>
          <a:p>
            <a:pPr lvl="1" fontAlgn="ctr"/>
            <a:r>
              <a:rPr lang="en-US" dirty="0" smtClean="0"/>
              <a:t>Seamlessly </a:t>
            </a:r>
            <a:r>
              <a:rPr lang="en-US" dirty="0"/>
              <a:t>integrate the enterprise and the cloud  </a:t>
            </a:r>
          </a:p>
          <a:p>
            <a:pPr fontAlgn="ctr"/>
            <a:r>
              <a:rPr lang="en-US" dirty="0"/>
              <a:t>Service </a:t>
            </a:r>
            <a:r>
              <a:rPr lang="en-US" dirty="0" smtClean="0"/>
              <a:t>Bus</a:t>
            </a:r>
          </a:p>
          <a:p>
            <a:pPr lvl="1" fontAlgn="ctr"/>
            <a:r>
              <a:rPr lang="en-US" dirty="0" smtClean="0"/>
              <a:t>Connect </a:t>
            </a:r>
            <a:r>
              <a:rPr lang="en-US" dirty="0"/>
              <a:t>across private and public cloud environments  </a:t>
            </a:r>
          </a:p>
          <a:p>
            <a:pPr fontAlgn="ctr"/>
            <a:r>
              <a:rPr lang="en-US" dirty="0" smtClean="0"/>
              <a:t>Backup</a:t>
            </a:r>
          </a:p>
          <a:p>
            <a:pPr lvl="1" fontAlgn="ctr"/>
            <a:r>
              <a:rPr lang="en-US" dirty="0" smtClean="0"/>
              <a:t>Simple </a:t>
            </a:r>
            <a:r>
              <a:rPr lang="en-US" dirty="0"/>
              <a:t>and reliable server backup to the cloud  </a:t>
            </a:r>
          </a:p>
          <a:p>
            <a:pPr fontAlgn="ctr"/>
            <a:r>
              <a:rPr lang="en-US" dirty="0"/>
              <a:t>Site </a:t>
            </a:r>
            <a:r>
              <a:rPr lang="en-US" dirty="0" smtClean="0"/>
              <a:t>Recovery</a:t>
            </a:r>
          </a:p>
          <a:p>
            <a:pPr lvl="1" fontAlgn="ctr"/>
            <a:r>
              <a:rPr lang="en-US" dirty="0" smtClean="0"/>
              <a:t>Orchestrate </a:t>
            </a:r>
            <a:r>
              <a:rPr lang="en-US" dirty="0"/>
              <a:t>protection and recovery of private clouds </a:t>
            </a:r>
          </a:p>
        </p:txBody>
      </p:sp>
      <p:sp>
        <p:nvSpPr>
          <p:cNvPr id="3" name="Title 2"/>
          <p:cNvSpPr>
            <a:spLocks noGrp="1"/>
          </p:cNvSpPr>
          <p:nvPr>
            <p:ph type="title"/>
          </p:nvPr>
        </p:nvSpPr>
        <p:spPr/>
        <p:txBody>
          <a:bodyPr/>
          <a:lstStyle/>
          <a:p>
            <a:r>
              <a:rPr lang="en-US" dirty="0"/>
              <a:t>Hybrid </a:t>
            </a:r>
            <a:r>
              <a:rPr lang="en-US" dirty="0" smtClean="0"/>
              <a:t>Integration</a:t>
            </a:r>
            <a:endParaRPr lang="en-US" dirty="0"/>
          </a:p>
        </p:txBody>
      </p:sp>
    </p:spTree>
    <p:extLst>
      <p:ext uri="{BB962C8B-B14F-4D97-AF65-F5344CB8AC3E}">
        <p14:creationId xmlns:p14="http://schemas.microsoft.com/office/powerpoint/2010/main" val="219767009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228302"/>
          </a:xfrm>
        </p:spPr>
        <p:txBody>
          <a:bodyPr/>
          <a:lstStyle/>
          <a:p>
            <a:pPr fontAlgn="ctr"/>
            <a:r>
              <a:rPr lang="en-US" dirty="0" smtClean="0"/>
              <a:t>Azure </a:t>
            </a:r>
            <a:r>
              <a:rPr lang="en-US" dirty="0"/>
              <a:t>Active </a:t>
            </a:r>
            <a:r>
              <a:rPr lang="en-US" dirty="0" smtClean="0"/>
              <a:t>Directory</a:t>
            </a:r>
          </a:p>
          <a:p>
            <a:pPr lvl="1" fontAlgn="ctr"/>
            <a:r>
              <a:rPr lang="en-US" dirty="0" smtClean="0"/>
              <a:t>Synchronize </a:t>
            </a:r>
            <a:r>
              <a:rPr lang="en-US" dirty="0"/>
              <a:t>on-premises directories and enable single sign-on  </a:t>
            </a:r>
          </a:p>
          <a:p>
            <a:pPr fontAlgn="ctr"/>
            <a:r>
              <a:rPr lang="en-US" dirty="0"/>
              <a:t>Multi-Factor </a:t>
            </a:r>
            <a:r>
              <a:rPr lang="en-US" dirty="0" smtClean="0"/>
              <a:t>Authentication</a:t>
            </a:r>
          </a:p>
          <a:p>
            <a:pPr lvl="1" fontAlgn="ctr"/>
            <a:r>
              <a:rPr lang="en-US" dirty="0" smtClean="0"/>
              <a:t>Safeguard </a:t>
            </a:r>
            <a:r>
              <a:rPr lang="en-US" dirty="0"/>
              <a:t>access to your data and apps with an extra level of authentication </a:t>
            </a:r>
          </a:p>
        </p:txBody>
      </p:sp>
      <p:sp>
        <p:nvSpPr>
          <p:cNvPr id="3" name="Title 2"/>
          <p:cNvSpPr>
            <a:spLocks noGrp="1"/>
          </p:cNvSpPr>
          <p:nvPr>
            <p:ph type="title"/>
          </p:nvPr>
        </p:nvSpPr>
        <p:spPr/>
        <p:txBody>
          <a:bodyPr/>
          <a:lstStyle/>
          <a:p>
            <a:r>
              <a:rPr lang="en-US" dirty="0"/>
              <a:t>Identity &amp; Access </a:t>
            </a:r>
            <a:r>
              <a:rPr lang="en-US" dirty="0" smtClean="0"/>
              <a:t>Management</a:t>
            </a:r>
            <a:endParaRPr lang="en-US" dirty="0"/>
          </a:p>
        </p:txBody>
      </p:sp>
    </p:spTree>
    <p:extLst>
      <p:ext uri="{BB962C8B-B14F-4D97-AF65-F5344CB8AC3E}">
        <p14:creationId xmlns:p14="http://schemas.microsoft.com/office/powerpoint/2010/main" val="274245701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228302"/>
          </a:xfrm>
        </p:spPr>
        <p:txBody>
          <a:bodyPr/>
          <a:lstStyle/>
          <a:p>
            <a:pPr fontAlgn="ctr"/>
            <a:r>
              <a:rPr lang="en-US" dirty="0" smtClean="0"/>
              <a:t>Visual </a:t>
            </a:r>
            <a:r>
              <a:rPr lang="en-US" dirty="0"/>
              <a:t>Studio </a:t>
            </a:r>
            <a:r>
              <a:rPr lang="en-US" dirty="0" smtClean="0"/>
              <a:t>Online</a:t>
            </a:r>
          </a:p>
          <a:p>
            <a:pPr lvl="1" fontAlgn="ctr"/>
            <a:r>
              <a:rPr lang="en-US" dirty="0" smtClean="0"/>
              <a:t>Plan</a:t>
            </a:r>
            <a:r>
              <a:rPr lang="en-US" dirty="0"/>
              <a:t>, build and ship software, all from one place  </a:t>
            </a:r>
          </a:p>
          <a:p>
            <a:pPr fontAlgn="ctr"/>
            <a:r>
              <a:rPr lang="en-US" dirty="0"/>
              <a:t>Application </a:t>
            </a:r>
            <a:r>
              <a:rPr lang="en-US" dirty="0" smtClean="0"/>
              <a:t>Insights</a:t>
            </a:r>
          </a:p>
          <a:p>
            <a:pPr lvl="1" fontAlgn="ctr"/>
            <a:r>
              <a:rPr lang="en-US" dirty="0" smtClean="0"/>
              <a:t>Detect </a:t>
            </a:r>
            <a:r>
              <a:rPr lang="en-US" dirty="0"/>
              <a:t>and solve problems to continuously improve web apps </a:t>
            </a:r>
          </a:p>
        </p:txBody>
      </p:sp>
      <p:sp>
        <p:nvSpPr>
          <p:cNvPr id="3" name="Title 2"/>
          <p:cNvSpPr>
            <a:spLocks noGrp="1"/>
          </p:cNvSpPr>
          <p:nvPr>
            <p:ph type="title"/>
          </p:nvPr>
        </p:nvSpPr>
        <p:spPr/>
        <p:txBody>
          <a:bodyPr/>
          <a:lstStyle/>
          <a:p>
            <a:r>
              <a:rPr lang="en-US" dirty="0"/>
              <a:t>Developer </a:t>
            </a:r>
            <a:r>
              <a:rPr lang="en-US" dirty="0" smtClean="0"/>
              <a:t>Services</a:t>
            </a:r>
            <a:endParaRPr lang="en-US" dirty="0"/>
          </a:p>
        </p:txBody>
      </p:sp>
    </p:spTree>
    <p:extLst>
      <p:ext uri="{BB962C8B-B14F-4D97-AF65-F5344CB8AC3E}">
        <p14:creationId xmlns:p14="http://schemas.microsoft.com/office/powerpoint/2010/main" val="185116233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395049"/>
          </a:xfrm>
        </p:spPr>
        <p:txBody>
          <a:bodyPr/>
          <a:lstStyle/>
          <a:p>
            <a:pPr fontAlgn="ctr"/>
            <a:r>
              <a:rPr lang="en-US" dirty="0" smtClean="0"/>
              <a:t>Scheduler</a:t>
            </a:r>
          </a:p>
          <a:p>
            <a:pPr lvl="1" fontAlgn="ctr"/>
            <a:r>
              <a:rPr lang="en-US" dirty="0" smtClean="0"/>
              <a:t>Run </a:t>
            </a:r>
            <a:r>
              <a:rPr lang="en-US" dirty="0"/>
              <a:t>your jobs on simple or complex recurring schedules  </a:t>
            </a:r>
          </a:p>
          <a:p>
            <a:pPr fontAlgn="ctr"/>
            <a:r>
              <a:rPr lang="en-US" dirty="0" smtClean="0"/>
              <a:t>Automation</a:t>
            </a:r>
          </a:p>
          <a:p>
            <a:pPr lvl="1" fontAlgn="ctr"/>
            <a:r>
              <a:rPr lang="en-US" dirty="0" smtClean="0"/>
              <a:t>Simplify </a:t>
            </a:r>
            <a:r>
              <a:rPr lang="en-US" dirty="0"/>
              <a:t>cloud management with process automation  </a:t>
            </a:r>
          </a:p>
          <a:p>
            <a:pPr fontAlgn="ctr"/>
            <a:r>
              <a:rPr lang="en-US" dirty="0"/>
              <a:t>Operational </a:t>
            </a:r>
            <a:r>
              <a:rPr lang="en-US" dirty="0" smtClean="0"/>
              <a:t>Insights*</a:t>
            </a:r>
          </a:p>
          <a:p>
            <a:pPr lvl="1" fontAlgn="ctr"/>
            <a:r>
              <a:rPr lang="en-US" dirty="0" smtClean="0"/>
              <a:t>Collect</a:t>
            </a:r>
            <a:r>
              <a:rPr lang="en-US" dirty="0"/>
              <a:t>, search and visualize machine data from on-premises and cloud  </a:t>
            </a:r>
          </a:p>
          <a:p>
            <a:pPr fontAlgn="ctr"/>
            <a:r>
              <a:rPr lang="en-US" dirty="0"/>
              <a:t>Key </a:t>
            </a:r>
            <a:r>
              <a:rPr lang="en-US" dirty="0" smtClean="0"/>
              <a:t>Vault*</a:t>
            </a:r>
          </a:p>
          <a:p>
            <a:pPr lvl="1" fontAlgn="ctr"/>
            <a:r>
              <a:rPr lang="en-US" dirty="0" smtClean="0"/>
              <a:t>Safeguard </a:t>
            </a:r>
            <a:r>
              <a:rPr lang="en-US" dirty="0"/>
              <a:t>and maintain control of keys and other secrets </a:t>
            </a:r>
          </a:p>
        </p:txBody>
      </p:sp>
      <p:sp>
        <p:nvSpPr>
          <p:cNvPr id="3" name="Title 2"/>
          <p:cNvSpPr>
            <a:spLocks noGrp="1"/>
          </p:cNvSpPr>
          <p:nvPr>
            <p:ph type="title"/>
          </p:nvPr>
        </p:nvSpPr>
        <p:spPr/>
        <p:txBody>
          <a:bodyPr/>
          <a:lstStyle/>
          <a:p>
            <a:r>
              <a:rPr lang="en-US" dirty="0" smtClean="0"/>
              <a:t>Management</a:t>
            </a:r>
            <a:endParaRPr lang="en-US" dirty="0"/>
          </a:p>
        </p:txBody>
      </p:sp>
    </p:spTree>
    <p:extLst>
      <p:ext uri="{BB962C8B-B14F-4D97-AF65-F5344CB8AC3E}">
        <p14:creationId xmlns:p14="http://schemas.microsoft.com/office/powerpoint/2010/main" val="253998906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Ask yourself…</a:t>
            </a:r>
            <a:endParaRPr lang="en-US" dirty="0"/>
          </a:p>
        </p:txBody>
      </p:sp>
    </p:spTree>
    <p:extLst>
      <p:ext uri="{BB962C8B-B14F-4D97-AF65-F5344CB8AC3E}">
        <p14:creationId xmlns:p14="http://schemas.microsoft.com/office/powerpoint/2010/main" val="125678745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Is this the right tool for the job?</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7454" b="17182"/>
          <a:stretch/>
        </p:blipFill>
        <p:spPr>
          <a:xfrm>
            <a:off x="2560637" y="1363662"/>
            <a:ext cx="7577402" cy="4953000"/>
          </a:xfrm>
          <a:prstGeom prst="rect">
            <a:avLst/>
          </a:prstGeom>
        </p:spPr>
      </p:pic>
    </p:spTree>
    <p:extLst>
      <p:ext uri="{BB962C8B-B14F-4D97-AF65-F5344CB8AC3E}">
        <p14:creationId xmlns:p14="http://schemas.microsoft.com/office/powerpoint/2010/main" val="300900593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3447098"/>
          </a:xfrm>
        </p:spPr>
        <p:txBody>
          <a:bodyPr/>
          <a:lstStyle/>
          <a:p>
            <a:r>
              <a:rPr lang="en-US" dirty="0"/>
              <a:t>Founder of UserGroup.tv</a:t>
            </a:r>
          </a:p>
          <a:p>
            <a:r>
              <a:rPr lang="en-US" dirty="0" smtClean="0"/>
              <a:t>Technical Evangelist at </a:t>
            </a:r>
            <a:r>
              <a:rPr lang="en-US" dirty="0"/>
              <a:t>Microsoft</a:t>
            </a:r>
          </a:p>
          <a:p>
            <a:r>
              <a:rPr lang="en-US" dirty="0"/>
              <a:t>Adjunct Professor at Florida Institute of Technology</a:t>
            </a:r>
          </a:p>
          <a:p>
            <a:endParaRPr lang="en-US" dirty="0"/>
          </a:p>
          <a:p>
            <a:endParaRPr lang="en-US" dirty="0">
              <a:solidFill>
                <a:srgbClr val="FF0000"/>
              </a:solidFill>
            </a:endParaRPr>
          </a:p>
        </p:txBody>
      </p:sp>
      <p:sp>
        <p:nvSpPr>
          <p:cNvPr id="4" name="Title 3"/>
          <p:cNvSpPr>
            <a:spLocks noGrp="1"/>
          </p:cNvSpPr>
          <p:nvPr>
            <p:ph type="title"/>
          </p:nvPr>
        </p:nvSpPr>
        <p:spPr/>
        <p:txBody>
          <a:bodyPr/>
          <a:lstStyle/>
          <a:p>
            <a:r>
              <a:rPr lang="en-US" dirty="0" smtClean="0"/>
              <a:t>About Me</a:t>
            </a:r>
            <a:endParaRPr lang="en-US" dirty="0"/>
          </a:p>
        </p:txBody>
      </p:sp>
      <p:pic>
        <p:nvPicPr>
          <p:cNvPr id="7" name="Picture 6" descr="http://www.dallasgivecamp.org/Themes/DallasGiveCamp/Content/Images/GiveCampDallas_sm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4113" y="4099364"/>
            <a:ext cx="2830313" cy="10498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SHAWN\Desktop\drn-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3746" y="4341468"/>
            <a:ext cx="3557592" cy="116559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Shawn\Pictures\mvplogo.gif"/>
          <p:cNvPicPr>
            <a:picLocks noChangeAspect="1" noChangeArrowheads="1"/>
          </p:cNvPicPr>
          <p:nvPr/>
        </p:nvPicPr>
        <p:blipFill>
          <a:blip r:embed="rId4" cstate="print"/>
          <a:srcRect/>
          <a:stretch>
            <a:fillRect/>
          </a:stretch>
        </p:blipFill>
        <p:spPr bwMode="auto">
          <a:xfrm>
            <a:off x="240218" y="4401787"/>
            <a:ext cx="1497165" cy="2343390"/>
          </a:xfrm>
          <a:prstGeom prst="rect">
            <a:avLst/>
          </a:prstGeom>
          <a:noFill/>
          <a:ln w="9525">
            <a:noFill/>
            <a:miter lim="800000"/>
            <a:headEnd/>
            <a:tailEnd/>
          </a:ln>
        </p:spPr>
      </p:pic>
      <p:pic>
        <p:nvPicPr>
          <p:cNvPr id="10" name="Picture 9" descr="C:\Users\Shawn\Pictures\FloridaTech_seal.gif"/>
          <p:cNvPicPr>
            <a:picLocks noChangeAspect="1" noChangeArrowheads="1"/>
          </p:cNvPicPr>
          <p:nvPr/>
        </p:nvPicPr>
        <p:blipFill>
          <a:blip r:embed="rId5" cstate="print"/>
          <a:srcRect/>
          <a:stretch>
            <a:fillRect/>
          </a:stretch>
        </p:blipFill>
        <p:spPr bwMode="auto">
          <a:xfrm>
            <a:off x="2164113" y="5433829"/>
            <a:ext cx="1533153" cy="1188194"/>
          </a:xfrm>
          <a:prstGeom prst="rect">
            <a:avLst/>
          </a:prstGeom>
          <a:noFill/>
          <a:ln w="9525">
            <a:noFill/>
            <a:miter lim="800000"/>
            <a:headEnd/>
            <a:tailEnd/>
          </a:ln>
        </p:spPr>
      </p:pic>
      <p:pic>
        <p:nvPicPr>
          <p:cNvPr id="11" name="Picture 10" descr="C:\Users\SHAWN\Desktop\theme-sprite.17.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44397" y="4659948"/>
            <a:ext cx="2370948" cy="69354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Users\SHAWN\Desktop\lockheed-martin.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23997" y="5720993"/>
            <a:ext cx="4747273" cy="9416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C:\Users\SHAWN\Desktop\UserGroupLogo.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42902" y="5638419"/>
            <a:ext cx="2951350" cy="1106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27038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Scale up vs scale out?</a:t>
            </a:r>
            <a:endParaRPr lang="en-US" dirty="0"/>
          </a:p>
        </p:txBody>
      </p:sp>
      <p:pic>
        <p:nvPicPr>
          <p:cNvPr id="3074" name="Picture 2" descr="http://ia.media-imdb.com/images/M/MV5BMTQ5Mjc2OTk0Ml5BMl5BanBnXkFtZTcwMTU2ODk5NQ@@._V1_SX640_SY720_.jpg"/>
          <p:cNvPicPr>
            <a:picLocks noChangeAspect="1" noChangeArrowheads="1"/>
          </p:cNvPicPr>
          <p:nvPr/>
        </p:nvPicPr>
        <p:blipFill rotWithShape="1">
          <a:blip r:embed="rId2">
            <a:extLst>
              <a:ext uri="{28A0092B-C50C-407E-A947-70E740481C1C}">
                <a14:useLocalDpi xmlns:a14="http://schemas.microsoft.com/office/drawing/2010/main" val="0"/>
              </a:ext>
            </a:extLst>
          </a:blip>
          <a:srcRect l="28750" r="27500"/>
          <a:stretch/>
        </p:blipFill>
        <p:spPr bwMode="auto">
          <a:xfrm>
            <a:off x="301985" y="2049462"/>
            <a:ext cx="2667000" cy="34290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ia.media-imdb.com/images/M/MV5BMTM4ODg5NDkzNV5BMl5BanBnXkFtZTcwMzczMTg4NQ@@._V1__SX640_SY720_.jpg"/>
          <p:cNvPicPr>
            <a:picLocks noChangeAspect="1" noChangeArrowheads="1"/>
          </p:cNvPicPr>
          <p:nvPr/>
        </p:nvPicPr>
        <p:blipFill rotWithShape="1">
          <a:blip r:embed="rId3">
            <a:extLst>
              <a:ext uri="{28A0092B-C50C-407E-A947-70E740481C1C}">
                <a14:useLocalDpi xmlns:a14="http://schemas.microsoft.com/office/drawing/2010/main" val="0"/>
              </a:ext>
            </a:extLst>
          </a:blip>
          <a:srcRect r="13756" b="25466"/>
          <a:stretch/>
        </p:blipFill>
        <p:spPr bwMode="auto">
          <a:xfrm>
            <a:off x="3398837" y="2049463"/>
            <a:ext cx="2639651" cy="3429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4825" y="2049462"/>
            <a:ext cx="5257800" cy="3507939"/>
          </a:xfrm>
          <a:prstGeom prst="rect">
            <a:avLst/>
          </a:prstGeom>
        </p:spPr>
      </p:pic>
    </p:spTree>
    <p:extLst>
      <p:ext uri="{BB962C8B-B14F-4D97-AF65-F5344CB8AC3E}">
        <p14:creationId xmlns:p14="http://schemas.microsoft.com/office/powerpoint/2010/main" val="417890880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Who is going to maintain it?</a:t>
            </a:r>
          </a:p>
        </p:txBody>
      </p:sp>
      <p:sp>
        <p:nvSpPr>
          <p:cNvPr id="4" name="Rectangle 3"/>
          <p:cNvSpPr/>
          <p:nvPr/>
        </p:nvSpPr>
        <p:spPr>
          <a:xfrm>
            <a:off x="1464641" y="1375380"/>
            <a:ext cx="9541059" cy="39624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p>
        </p:txBody>
      </p:sp>
      <p:sp>
        <p:nvSpPr>
          <p:cNvPr id="5" name="Rectangle 4"/>
          <p:cNvSpPr/>
          <p:nvPr/>
        </p:nvSpPr>
        <p:spPr bwMode="auto">
          <a:xfrm>
            <a:off x="3964035" y="1538660"/>
            <a:ext cx="6869331" cy="3597905"/>
          </a:xfrm>
          <a:prstGeom prst="rect">
            <a:avLst/>
          </a:prstGeom>
          <a:solidFill>
            <a:srgbClr val="FFFFFF">
              <a:lumMod val="95000"/>
            </a:srgbClr>
          </a:solidFill>
          <a:ln w="9525" cap="flat" cmpd="sng" algn="ctr">
            <a:solidFill>
              <a:srgbClr val="FFFFFF">
                <a:lumMod val="85000"/>
              </a:srgbClr>
            </a:solidFill>
            <a:prstDash val="solid"/>
            <a:headEnd type="none" w="med" len="med"/>
            <a:tailEnd type="none" w="med" len="med"/>
          </a:ln>
          <a:effectLst/>
        </p:spPr>
        <p:txBody>
          <a:bodyPr vert="horz" wrap="square" lIns="73710" tIns="36856" rIns="73710" bIns="36856" numCol="1" spcCol="0" rtlCol="0" anchor="ctr" anchorCtr="0" compatLnSpc="1">
            <a:prstTxWarp prst="textNoShape">
              <a:avLst/>
            </a:prstTxWarp>
          </a:bodyPr>
          <a:lstStyle/>
          <a:p>
            <a:pPr algn="ctr" defTabSz="736904" fontAlgn="base">
              <a:spcBef>
                <a:spcPct val="0"/>
              </a:spcBef>
              <a:spcAft>
                <a:spcPct val="0"/>
              </a:spcAft>
              <a:defRPr/>
            </a:pPr>
            <a:endParaRPr lang="en-US" sz="1700" kern="0" dirty="0">
              <a:gradFill>
                <a:gsLst>
                  <a:gs pos="0">
                    <a:srgbClr val="FFFFFF"/>
                  </a:gs>
                  <a:gs pos="100000">
                    <a:srgbClr val="FFFFFF"/>
                  </a:gs>
                </a:gsLst>
                <a:lin ang="5400000" scaled="0"/>
              </a:gradFill>
              <a:latin typeface="Segoe UI"/>
            </a:endParaRPr>
          </a:p>
        </p:txBody>
      </p:sp>
      <p:grpSp>
        <p:nvGrpSpPr>
          <p:cNvPr id="6" name="Group 5"/>
          <p:cNvGrpSpPr/>
          <p:nvPr/>
        </p:nvGrpSpPr>
        <p:grpSpPr>
          <a:xfrm>
            <a:off x="2064619" y="1690423"/>
            <a:ext cx="1912480" cy="3353301"/>
            <a:chOff x="855665" y="1583373"/>
            <a:chExt cx="2427913" cy="4790431"/>
          </a:xfrm>
        </p:grpSpPr>
        <p:sp>
          <p:nvSpPr>
            <p:cNvPr id="7" name="Rectangle 6"/>
            <p:cNvSpPr/>
            <p:nvPr/>
          </p:nvSpPr>
          <p:spPr>
            <a:xfrm>
              <a:off x="1416806" y="158337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82905" fontAlgn="base">
                <a:spcAft>
                  <a:spcPct val="0"/>
                </a:spcAft>
                <a:defRPr/>
              </a:pPr>
              <a:r>
                <a:rPr lang="en-US" sz="1600" dirty="0">
                  <a:solidFill>
                    <a:schemeClr val="tx1">
                      <a:alpha val="99000"/>
                    </a:schemeClr>
                  </a:solidFill>
                  <a:latin typeface="Segoe UI"/>
                  <a:ea typeface="Kozuka Gothic Pro R" pitchFamily="34" charset="-128"/>
                </a:rPr>
                <a:t>Packaged Software</a:t>
              </a:r>
            </a:p>
          </p:txBody>
        </p:sp>
        <p:sp>
          <p:nvSpPr>
            <p:cNvPr id="8" name="Rectangle 7"/>
            <p:cNvSpPr/>
            <p:nvPr/>
          </p:nvSpPr>
          <p:spPr>
            <a:xfrm>
              <a:off x="1396458" y="5537987"/>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Storage</a:t>
              </a:r>
            </a:p>
          </p:txBody>
        </p:sp>
        <p:sp>
          <p:nvSpPr>
            <p:cNvPr id="9" name="Rectangle 8"/>
            <p:cNvSpPr/>
            <p:nvPr/>
          </p:nvSpPr>
          <p:spPr>
            <a:xfrm>
              <a:off x="1396458" y="5083168"/>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Servers</a:t>
              </a:r>
            </a:p>
          </p:txBody>
        </p:sp>
        <p:sp>
          <p:nvSpPr>
            <p:cNvPr id="10" name="Rectangle 9"/>
            <p:cNvSpPr/>
            <p:nvPr/>
          </p:nvSpPr>
          <p:spPr>
            <a:xfrm>
              <a:off x="1396458" y="5992804"/>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Networking</a:t>
              </a:r>
            </a:p>
          </p:txBody>
        </p:sp>
        <p:sp>
          <p:nvSpPr>
            <p:cNvPr id="11" name="Rectangle 10"/>
            <p:cNvSpPr/>
            <p:nvPr/>
          </p:nvSpPr>
          <p:spPr>
            <a:xfrm>
              <a:off x="1396458" y="4173530"/>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O/S</a:t>
              </a:r>
            </a:p>
          </p:txBody>
        </p:sp>
        <p:sp>
          <p:nvSpPr>
            <p:cNvPr id="12" name="Rectangle 11"/>
            <p:cNvSpPr/>
            <p:nvPr/>
          </p:nvSpPr>
          <p:spPr>
            <a:xfrm>
              <a:off x="1396458" y="3718711"/>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Middleware</a:t>
              </a:r>
            </a:p>
          </p:txBody>
        </p:sp>
        <p:sp>
          <p:nvSpPr>
            <p:cNvPr id="13" name="Rectangle 12"/>
            <p:cNvSpPr/>
            <p:nvPr/>
          </p:nvSpPr>
          <p:spPr>
            <a:xfrm>
              <a:off x="1396458" y="4628349"/>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Virtualization</a:t>
              </a:r>
            </a:p>
          </p:txBody>
        </p:sp>
        <p:sp>
          <p:nvSpPr>
            <p:cNvPr id="14" name="Rectangle 13"/>
            <p:cNvSpPr/>
            <p:nvPr/>
          </p:nvSpPr>
          <p:spPr>
            <a:xfrm>
              <a:off x="1396458" y="2809073"/>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Data</a:t>
              </a:r>
            </a:p>
          </p:txBody>
        </p:sp>
        <p:sp>
          <p:nvSpPr>
            <p:cNvPr id="15" name="Rectangle 14"/>
            <p:cNvSpPr/>
            <p:nvPr/>
          </p:nvSpPr>
          <p:spPr>
            <a:xfrm>
              <a:off x="1396458" y="2354254"/>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Applications</a:t>
              </a:r>
            </a:p>
          </p:txBody>
        </p:sp>
        <p:sp>
          <p:nvSpPr>
            <p:cNvPr id="16" name="Rectangle 15"/>
            <p:cNvSpPr/>
            <p:nvPr/>
          </p:nvSpPr>
          <p:spPr>
            <a:xfrm>
              <a:off x="1396458" y="3263892"/>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Runtime</a:t>
              </a:r>
            </a:p>
          </p:txBody>
        </p:sp>
        <p:sp>
          <p:nvSpPr>
            <p:cNvPr id="17" name="Left Brace 16"/>
            <p:cNvSpPr/>
            <p:nvPr/>
          </p:nvSpPr>
          <p:spPr>
            <a:xfrm>
              <a:off x="1249156" y="2354254"/>
              <a:ext cx="137875" cy="4019550"/>
            </a:xfrm>
            <a:prstGeom prst="leftBrace">
              <a:avLst>
                <a:gd name="adj1" fmla="val 0"/>
                <a:gd name="adj2" fmla="val 50000"/>
              </a:avLst>
            </a:prstGeom>
            <a:noFill/>
            <a:ln w="19050" cap="flat" cmpd="sng" algn="ctr">
              <a:solidFill>
                <a:srgbClr val="00AEE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82985">
                <a:defRPr/>
              </a:pPr>
              <a:endParaRPr lang="en-US" sz="2400" dirty="0">
                <a:solidFill>
                  <a:srgbClr val="FFFFFF"/>
                </a:solidFill>
                <a:latin typeface="Segoe UI"/>
                <a:ea typeface="Segoe UI" pitchFamily="34" charset="0"/>
                <a:cs typeface="Segoe UI" pitchFamily="34" charset="0"/>
              </a:endParaRPr>
            </a:p>
          </p:txBody>
        </p:sp>
        <p:sp>
          <p:nvSpPr>
            <p:cNvPr id="18" name="TextBox 52"/>
            <p:cNvSpPr txBox="1"/>
            <p:nvPr/>
          </p:nvSpPr>
          <p:spPr>
            <a:xfrm>
              <a:off x="855665" y="3730249"/>
              <a:ext cx="449334" cy="125171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defRPr/>
              </a:pPr>
              <a:r>
                <a:rPr lang="en-US" sz="1100" dirty="0">
                  <a:solidFill>
                    <a:schemeClr val="tx1">
                      <a:alpha val="99000"/>
                    </a:schemeClr>
                  </a:solidFill>
                  <a:latin typeface="Segoe UI"/>
                  <a:ea typeface="Kozuka Gothic Pro R" pitchFamily="34" charset="-128"/>
                </a:rPr>
                <a:t>You manage</a:t>
              </a:r>
            </a:p>
          </p:txBody>
        </p:sp>
      </p:grpSp>
      <p:sp>
        <p:nvSpPr>
          <p:cNvPr id="19" name="Rectangle 18"/>
          <p:cNvSpPr/>
          <p:nvPr/>
        </p:nvSpPr>
        <p:spPr>
          <a:xfrm>
            <a:off x="4888483" y="1697455"/>
            <a:ext cx="1660880" cy="448056"/>
          </a:xfrm>
          <a:prstGeom prst="rect">
            <a:avLst/>
          </a:prstGeom>
          <a:noFill/>
          <a:ln w="9525" cap="flat" cmpd="sng" algn="ctr">
            <a:noFill/>
            <a:prstDash val="solid"/>
          </a:ln>
          <a:effectLst/>
        </p:spPr>
        <p:txBody>
          <a:bodyPr lIns="73739" tIns="0" rIns="73739"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82905" fontAlgn="base">
              <a:spcAft>
                <a:spcPct val="0"/>
              </a:spcAft>
            </a:pPr>
            <a:r>
              <a:rPr lang="en-US" sz="1300" dirty="0">
                <a:solidFill>
                  <a:srgbClr val="595959">
                    <a:alpha val="99000"/>
                  </a:srgbClr>
                </a:solidFill>
                <a:ea typeface="Kozuka Gothic Pro R" pitchFamily="34" charset="-128"/>
              </a:rPr>
              <a:t>Infrastructure</a:t>
            </a:r>
          </a:p>
          <a:p>
            <a:pPr defTabSz="982985"/>
            <a:r>
              <a:rPr lang="en-US" sz="1600" dirty="0">
                <a:solidFill>
                  <a:srgbClr val="595959">
                    <a:alpha val="99000"/>
                  </a:srgbClr>
                </a:solidFill>
                <a:ea typeface="Kozuka Gothic Pro R" pitchFamily="34" charset="-128"/>
              </a:rPr>
              <a:t>(as a Service)</a:t>
            </a:r>
          </a:p>
        </p:txBody>
      </p:sp>
      <p:sp>
        <p:nvSpPr>
          <p:cNvPr id="20" name="Rectangle 19"/>
          <p:cNvSpPr/>
          <p:nvPr/>
        </p:nvSpPr>
        <p:spPr>
          <a:xfrm>
            <a:off x="4912231" y="4458658"/>
            <a:ext cx="1290451" cy="266700"/>
          </a:xfrm>
          <a:prstGeom prst="rect">
            <a:avLst/>
          </a:prstGeom>
          <a:solidFill>
            <a:srgbClr val="8CC600"/>
          </a:solidFill>
          <a:ln w="9525" cap="flat" cmpd="sng" algn="ctr">
            <a:noFill/>
            <a:prstDash val="solid"/>
          </a:ln>
          <a:effectLst/>
        </p:spPr>
        <p:txBody>
          <a:bodyPr lIns="73739" tIns="36870" rIns="73739" bIns="3687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Storage</a:t>
            </a:r>
          </a:p>
        </p:txBody>
      </p:sp>
      <p:sp>
        <p:nvSpPr>
          <p:cNvPr id="21" name="Rectangle 20"/>
          <p:cNvSpPr/>
          <p:nvPr/>
        </p:nvSpPr>
        <p:spPr>
          <a:xfrm>
            <a:off x="4912231" y="4140285"/>
            <a:ext cx="1290451" cy="266700"/>
          </a:xfrm>
          <a:prstGeom prst="rect">
            <a:avLst/>
          </a:prstGeom>
          <a:solidFill>
            <a:srgbClr val="8CC600"/>
          </a:solidFill>
          <a:ln w="9525" cap="flat" cmpd="sng" algn="ctr">
            <a:noFill/>
            <a:prstDash val="solid"/>
          </a:ln>
          <a:effectLst/>
        </p:spPr>
        <p:txBody>
          <a:bodyPr lIns="73739" tIns="36870" rIns="73739" bIns="3687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Servers</a:t>
            </a:r>
          </a:p>
        </p:txBody>
      </p:sp>
      <p:sp>
        <p:nvSpPr>
          <p:cNvPr id="22" name="Rectangle 21"/>
          <p:cNvSpPr/>
          <p:nvPr/>
        </p:nvSpPr>
        <p:spPr>
          <a:xfrm>
            <a:off x="4912231" y="4777030"/>
            <a:ext cx="1290451" cy="266700"/>
          </a:xfrm>
          <a:prstGeom prst="rect">
            <a:avLst/>
          </a:prstGeom>
          <a:solidFill>
            <a:srgbClr val="8CC600"/>
          </a:solidFill>
          <a:ln w="9525" cap="flat" cmpd="sng" algn="ctr">
            <a:noFill/>
            <a:prstDash val="solid"/>
          </a:ln>
          <a:effectLst/>
        </p:spPr>
        <p:txBody>
          <a:bodyPr lIns="73739" tIns="36870" rIns="73739" bIns="3687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Networking</a:t>
            </a:r>
          </a:p>
        </p:txBody>
      </p:sp>
      <p:sp>
        <p:nvSpPr>
          <p:cNvPr id="23" name="Rectangle 22"/>
          <p:cNvSpPr/>
          <p:nvPr/>
        </p:nvSpPr>
        <p:spPr>
          <a:xfrm>
            <a:off x="4912231" y="3503538"/>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O/S</a:t>
            </a:r>
          </a:p>
        </p:txBody>
      </p:sp>
      <p:sp>
        <p:nvSpPr>
          <p:cNvPr id="24" name="Rectangle 23"/>
          <p:cNvSpPr/>
          <p:nvPr/>
        </p:nvSpPr>
        <p:spPr>
          <a:xfrm>
            <a:off x="4912231" y="3185165"/>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Middleware</a:t>
            </a:r>
          </a:p>
        </p:txBody>
      </p:sp>
      <p:sp>
        <p:nvSpPr>
          <p:cNvPr id="25" name="Rectangle 24"/>
          <p:cNvSpPr/>
          <p:nvPr/>
        </p:nvSpPr>
        <p:spPr>
          <a:xfrm>
            <a:off x="4912231" y="3821911"/>
            <a:ext cx="1290451" cy="266700"/>
          </a:xfrm>
          <a:prstGeom prst="rect">
            <a:avLst/>
          </a:prstGeom>
          <a:solidFill>
            <a:srgbClr val="8CC600"/>
          </a:solidFill>
          <a:ln w="9525" cap="flat" cmpd="sng" algn="ctr">
            <a:noFill/>
            <a:prstDash val="solid"/>
          </a:ln>
          <a:effectLst/>
        </p:spPr>
        <p:txBody>
          <a:bodyPr lIns="0" tIns="36870" rIns="0" bIns="3687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Virtualization</a:t>
            </a:r>
          </a:p>
        </p:txBody>
      </p:sp>
      <p:sp>
        <p:nvSpPr>
          <p:cNvPr id="26" name="Rectangle 25"/>
          <p:cNvSpPr/>
          <p:nvPr/>
        </p:nvSpPr>
        <p:spPr>
          <a:xfrm>
            <a:off x="4912231" y="2548418"/>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Data</a:t>
            </a:r>
          </a:p>
        </p:txBody>
      </p:sp>
      <p:sp>
        <p:nvSpPr>
          <p:cNvPr id="27" name="Rectangle 26"/>
          <p:cNvSpPr/>
          <p:nvPr/>
        </p:nvSpPr>
        <p:spPr>
          <a:xfrm>
            <a:off x="4912231" y="2230043"/>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Applications</a:t>
            </a:r>
          </a:p>
        </p:txBody>
      </p:sp>
      <p:sp>
        <p:nvSpPr>
          <p:cNvPr id="28" name="Rectangle 27"/>
          <p:cNvSpPr/>
          <p:nvPr/>
        </p:nvSpPr>
        <p:spPr>
          <a:xfrm>
            <a:off x="4912231" y="2866791"/>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Runtime</a:t>
            </a:r>
          </a:p>
        </p:txBody>
      </p:sp>
      <p:sp>
        <p:nvSpPr>
          <p:cNvPr id="29" name="Left Brace 28"/>
          <p:cNvSpPr/>
          <p:nvPr/>
        </p:nvSpPr>
        <p:spPr>
          <a:xfrm flipH="1">
            <a:off x="6209953" y="3793132"/>
            <a:ext cx="180069" cy="1234800"/>
          </a:xfrm>
          <a:prstGeom prst="leftBrace">
            <a:avLst>
              <a:gd name="adj1" fmla="val 0"/>
              <a:gd name="adj2" fmla="val 50000"/>
            </a:avLst>
          </a:prstGeom>
          <a:noFill/>
          <a:ln w="19050" cap="flat" cmpd="sng" algn="ctr">
            <a:solidFill>
              <a:srgbClr val="00AEEF"/>
            </a:solidFill>
            <a:prstDash val="solid"/>
          </a:ln>
          <a:effectLst/>
        </p:spPr>
        <p:txBody>
          <a:bodyPr lIns="73739" tIns="36870" rIns="73739" bIns="36870"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30" name="TextBox 56"/>
          <p:cNvSpPr txBox="1"/>
          <p:nvPr/>
        </p:nvSpPr>
        <p:spPr>
          <a:xfrm flipH="1">
            <a:off x="6343648" y="3814507"/>
            <a:ext cx="318195" cy="1220607"/>
          </a:xfrm>
          <a:prstGeom prst="rect">
            <a:avLst/>
          </a:prstGeom>
          <a:noFill/>
        </p:spPr>
        <p:txBody>
          <a:bodyPr vert="eaVert" wrap="none" lIns="73739" tIns="36870" rIns="73739" bIns="3687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pPr>
            <a:r>
              <a:rPr lang="en-US" sz="1100" dirty="0">
                <a:solidFill>
                  <a:srgbClr val="595959">
                    <a:alpha val="99000"/>
                  </a:srgbClr>
                </a:solidFill>
                <a:ea typeface="Kozuka Gothic Pro R" pitchFamily="34" charset="-128"/>
              </a:rPr>
              <a:t>Managed by vendor</a:t>
            </a:r>
          </a:p>
        </p:txBody>
      </p:sp>
      <p:sp>
        <p:nvSpPr>
          <p:cNvPr id="31" name="Left Brace 30"/>
          <p:cNvSpPr/>
          <p:nvPr/>
        </p:nvSpPr>
        <p:spPr>
          <a:xfrm>
            <a:off x="4803127" y="2230043"/>
            <a:ext cx="105040" cy="1540191"/>
          </a:xfrm>
          <a:prstGeom prst="leftBrace">
            <a:avLst>
              <a:gd name="adj1" fmla="val 0"/>
              <a:gd name="adj2" fmla="val 50000"/>
            </a:avLst>
          </a:prstGeom>
          <a:noFill/>
          <a:ln w="19050" cap="flat" cmpd="sng" algn="ctr">
            <a:solidFill>
              <a:srgbClr val="00AEEF"/>
            </a:solidFill>
            <a:prstDash val="solid"/>
          </a:ln>
          <a:effectLst/>
        </p:spPr>
        <p:txBody>
          <a:bodyPr lIns="73739" tIns="36870" rIns="73739" bIns="36870"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32" name="TextBox 58"/>
          <p:cNvSpPr txBox="1"/>
          <p:nvPr/>
        </p:nvSpPr>
        <p:spPr>
          <a:xfrm>
            <a:off x="4478384" y="2616710"/>
            <a:ext cx="318195" cy="779781"/>
          </a:xfrm>
          <a:prstGeom prst="rect">
            <a:avLst/>
          </a:prstGeom>
          <a:noFill/>
        </p:spPr>
        <p:txBody>
          <a:bodyPr vert="vert270" wrap="none" lIns="73739" tIns="36870" rIns="73739" bIns="3687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pPr>
            <a:r>
              <a:rPr lang="en-US" sz="1100" dirty="0">
                <a:solidFill>
                  <a:srgbClr val="595959">
                    <a:alpha val="99000"/>
                  </a:srgbClr>
                </a:solidFill>
                <a:ea typeface="Kozuka Gothic Pro R" pitchFamily="34" charset="-128"/>
              </a:rPr>
              <a:t>You manage</a:t>
            </a:r>
          </a:p>
        </p:txBody>
      </p:sp>
      <p:grpSp>
        <p:nvGrpSpPr>
          <p:cNvPr id="33" name="Group 32"/>
          <p:cNvGrpSpPr/>
          <p:nvPr/>
        </p:nvGrpSpPr>
        <p:grpSpPr>
          <a:xfrm>
            <a:off x="6528035" y="1690425"/>
            <a:ext cx="2131860" cy="3359095"/>
            <a:chOff x="5979422" y="1583373"/>
            <a:chExt cx="2706420" cy="4798706"/>
          </a:xfrm>
        </p:grpSpPr>
        <p:sp>
          <p:nvSpPr>
            <p:cNvPr id="34" name="Rectangle 33"/>
            <p:cNvSpPr/>
            <p:nvPr/>
          </p:nvSpPr>
          <p:spPr>
            <a:xfrm>
              <a:off x="6405737" y="158337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82905" fontAlgn="base">
                <a:spcAft>
                  <a:spcPct val="0"/>
                </a:spcAft>
                <a:defRPr/>
              </a:pPr>
              <a:r>
                <a:rPr lang="en-US" sz="1300" dirty="0">
                  <a:solidFill>
                    <a:srgbClr val="595959">
                      <a:alpha val="99000"/>
                    </a:srgbClr>
                  </a:solidFill>
                  <a:latin typeface="Segoe UI"/>
                  <a:ea typeface="Kozuka Gothic Pro R" pitchFamily="34" charset="-128"/>
                </a:rPr>
                <a:t>Platform</a:t>
              </a:r>
            </a:p>
            <a:p>
              <a:pPr defTabSz="982985">
                <a:defRPr/>
              </a:pPr>
              <a:r>
                <a:rPr lang="en-US" sz="1600" dirty="0">
                  <a:solidFill>
                    <a:srgbClr val="595959">
                      <a:alpha val="99000"/>
                    </a:srgbClr>
                  </a:solidFill>
                  <a:latin typeface="Segoe UI"/>
                  <a:ea typeface="Kozuka Gothic Pro R" pitchFamily="34" charset="-128"/>
                </a:rPr>
                <a:t>(as a Service)</a:t>
              </a:r>
            </a:p>
          </p:txBody>
        </p:sp>
        <p:sp>
          <p:nvSpPr>
            <p:cNvPr id="35" name="Left Brace 34"/>
            <p:cNvSpPr/>
            <p:nvPr/>
          </p:nvSpPr>
          <p:spPr>
            <a:xfrm flipH="1">
              <a:off x="8131739" y="3259131"/>
              <a:ext cx="209580" cy="3122948"/>
            </a:xfrm>
            <a:prstGeom prst="leftBrace">
              <a:avLst>
                <a:gd name="adj1" fmla="val 0"/>
                <a:gd name="adj2" fmla="val 50000"/>
              </a:avLst>
            </a:prstGeom>
            <a:noFill/>
            <a:ln w="19050" cap="flat" cmpd="sng" algn="ctr">
              <a:solidFill>
                <a:srgbClr val="00AEEF"/>
              </a:solidFill>
              <a:prstDash val="solid"/>
            </a:ln>
            <a:effectLst/>
          </p:spPr>
          <p:txBody>
            <a:bodyPr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36" name="TextBox 54"/>
            <p:cNvSpPr txBox="1"/>
            <p:nvPr/>
          </p:nvSpPr>
          <p:spPr>
            <a:xfrm flipH="1">
              <a:off x="8236507" y="3873021"/>
              <a:ext cx="449335" cy="1929558"/>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defRPr/>
              </a:pPr>
              <a:r>
                <a:rPr lang="en-US" sz="1100" dirty="0">
                  <a:solidFill>
                    <a:srgbClr val="595959">
                      <a:alpha val="99000"/>
                    </a:srgbClr>
                  </a:solidFill>
                  <a:latin typeface="Segoe UI"/>
                  <a:ea typeface="Kozuka Gothic Pro R" pitchFamily="34" charset="-128"/>
                </a:rPr>
                <a:t>Managed by vendor</a:t>
              </a:r>
            </a:p>
          </p:txBody>
        </p:sp>
        <p:sp>
          <p:nvSpPr>
            <p:cNvPr id="37" name="Left Brace 36"/>
            <p:cNvSpPr/>
            <p:nvPr/>
          </p:nvSpPr>
          <p:spPr>
            <a:xfrm>
              <a:off x="6322411" y="2335206"/>
              <a:ext cx="152400" cy="847725"/>
            </a:xfrm>
            <a:prstGeom prst="leftBrace">
              <a:avLst>
                <a:gd name="adj1" fmla="val 0"/>
                <a:gd name="adj2" fmla="val 50000"/>
              </a:avLst>
            </a:prstGeom>
            <a:noFill/>
            <a:ln w="19050" cap="flat" cmpd="sng" algn="ctr">
              <a:solidFill>
                <a:srgbClr val="00AEEF"/>
              </a:solidFill>
              <a:prstDash val="solid"/>
            </a:ln>
            <a:effectLst/>
          </p:spPr>
          <p:txBody>
            <a:bodyPr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38" name="TextBox 60"/>
            <p:cNvSpPr txBox="1"/>
            <p:nvPr/>
          </p:nvSpPr>
          <p:spPr>
            <a:xfrm>
              <a:off x="5979422" y="2130047"/>
              <a:ext cx="449335" cy="125171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defRPr/>
              </a:pPr>
              <a:r>
                <a:rPr lang="en-US" sz="1100" dirty="0">
                  <a:solidFill>
                    <a:srgbClr val="595959">
                      <a:alpha val="99000"/>
                    </a:srgbClr>
                  </a:solidFill>
                  <a:latin typeface="Segoe UI"/>
                  <a:ea typeface="Kozuka Gothic Pro R" pitchFamily="34" charset="-128"/>
                </a:rPr>
                <a:t>You manage</a:t>
              </a:r>
            </a:p>
          </p:txBody>
        </p:sp>
        <p:sp>
          <p:nvSpPr>
            <p:cNvPr id="39" name="Rectangle 38"/>
            <p:cNvSpPr/>
            <p:nvPr/>
          </p:nvSpPr>
          <p:spPr>
            <a:xfrm>
              <a:off x="6484238" y="5537990"/>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Storage</a:t>
              </a:r>
            </a:p>
          </p:txBody>
        </p:sp>
        <p:sp>
          <p:nvSpPr>
            <p:cNvPr id="40" name="Rectangle 39"/>
            <p:cNvSpPr/>
            <p:nvPr/>
          </p:nvSpPr>
          <p:spPr>
            <a:xfrm>
              <a:off x="6484238" y="5083171"/>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Servers</a:t>
              </a:r>
            </a:p>
          </p:txBody>
        </p:sp>
        <p:sp>
          <p:nvSpPr>
            <p:cNvPr id="41" name="Rectangle 40"/>
            <p:cNvSpPr/>
            <p:nvPr/>
          </p:nvSpPr>
          <p:spPr>
            <a:xfrm>
              <a:off x="6484238" y="5992807"/>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Networking</a:t>
              </a:r>
            </a:p>
          </p:txBody>
        </p:sp>
        <p:sp>
          <p:nvSpPr>
            <p:cNvPr id="42" name="Rectangle 41"/>
            <p:cNvSpPr/>
            <p:nvPr/>
          </p:nvSpPr>
          <p:spPr>
            <a:xfrm>
              <a:off x="6484238" y="4173533"/>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O/S</a:t>
              </a:r>
            </a:p>
          </p:txBody>
        </p:sp>
        <p:sp>
          <p:nvSpPr>
            <p:cNvPr id="43" name="Rectangle 42"/>
            <p:cNvSpPr/>
            <p:nvPr/>
          </p:nvSpPr>
          <p:spPr>
            <a:xfrm>
              <a:off x="6484238" y="3718714"/>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Middleware</a:t>
              </a:r>
            </a:p>
          </p:txBody>
        </p:sp>
        <p:sp>
          <p:nvSpPr>
            <p:cNvPr id="44" name="Rectangle 43"/>
            <p:cNvSpPr/>
            <p:nvPr/>
          </p:nvSpPr>
          <p:spPr>
            <a:xfrm>
              <a:off x="6484238" y="4628352"/>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Virtualization</a:t>
              </a:r>
            </a:p>
          </p:txBody>
        </p:sp>
        <p:sp>
          <p:nvSpPr>
            <p:cNvPr id="45" name="Rectangle 44"/>
            <p:cNvSpPr/>
            <p:nvPr/>
          </p:nvSpPr>
          <p:spPr>
            <a:xfrm>
              <a:off x="6484238" y="2354257"/>
              <a:ext cx="1638240"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Applications</a:t>
              </a:r>
            </a:p>
          </p:txBody>
        </p:sp>
        <p:sp>
          <p:nvSpPr>
            <p:cNvPr id="46" name="Rectangle 45"/>
            <p:cNvSpPr/>
            <p:nvPr/>
          </p:nvSpPr>
          <p:spPr>
            <a:xfrm>
              <a:off x="6484238" y="3263895"/>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Runtime</a:t>
              </a:r>
            </a:p>
          </p:txBody>
        </p:sp>
        <p:sp>
          <p:nvSpPr>
            <p:cNvPr id="47" name="Rectangle 46"/>
            <p:cNvSpPr/>
            <p:nvPr/>
          </p:nvSpPr>
          <p:spPr>
            <a:xfrm>
              <a:off x="6484238" y="2809076"/>
              <a:ext cx="1638240"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Data</a:t>
              </a:r>
            </a:p>
          </p:txBody>
        </p:sp>
      </p:grpSp>
      <p:grpSp>
        <p:nvGrpSpPr>
          <p:cNvPr id="48" name="Group 47"/>
          <p:cNvGrpSpPr/>
          <p:nvPr/>
        </p:nvGrpSpPr>
        <p:grpSpPr>
          <a:xfrm>
            <a:off x="8892259" y="1690426"/>
            <a:ext cx="1829915" cy="3359092"/>
            <a:chOff x="8980831" y="1583373"/>
            <a:chExt cx="2323096" cy="4798703"/>
          </a:xfrm>
        </p:grpSpPr>
        <p:sp>
          <p:nvSpPr>
            <p:cNvPr id="49" name="Rectangle 48"/>
            <p:cNvSpPr/>
            <p:nvPr/>
          </p:nvSpPr>
          <p:spPr>
            <a:xfrm>
              <a:off x="8980831" y="158337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82905" fontAlgn="base">
                <a:spcAft>
                  <a:spcPct val="0"/>
                </a:spcAft>
                <a:defRPr/>
              </a:pPr>
              <a:r>
                <a:rPr lang="en-US" sz="1300" dirty="0">
                  <a:solidFill>
                    <a:srgbClr val="595959">
                      <a:alpha val="99000"/>
                    </a:srgbClr>
                  </a:solidFill>
                  <a:latin typeface="Segoe UI"/>
                  <a:ea typeface="Kozuka Gothic Pro R" pitchFamily="34" charset="-128"/>
                </a:rPr>
                <a:t>Software</a:t>
              </a:r>
            </a:p>
            <a:p>
              <a:pPr defTabSz="982985">
                <a:defRPr/>
              </a:pPr>
              <a:r>
                <a:rPr lang="en-US" sz="1600" dirty="0">
                  <a:solidFill>
                    <a:srgbClr val="595959">
                      <a:alpha val="99000"/>
                    </a:srgbClr>
                  </a:solidFill>
                  <a:latin typeface="Segoe UI"/>
                  <a:ea typeface="Kozuka Gothic Pro R" pitchFamily="34" charset="-128"/>
                </a:rPr>
                <a:t>(as a Service)</a:t>
              </a:r>
            </a:p>
          </p:txBody>
        </p:sp>
        <p:sp>
          <p:nvSpPr>
            <p:cNvPr id="50" name="Left Brace 49"/>
            <p:cNvSpPr/>
            <p:nvPr/>
          </p:nvSpPr>
          <p:spPr>
            <a:xfrm flipH="1">
              <a:off x="10688405" y="2335204"/>
              <a:ext cx="200055" cy="4046872"/>
            </a:xfrm>
            <a:prstGeom prst="leftBrace">
              <a:avLst>
                <a:gd name="adj1" fmla="val 0"/>
                <a:gd name="adj2" fmla="val 50000"/>
              </a:avLst>
            </a:prstGeom>
            <a:noFill/>
            <a:ln w="19050" cap="flat" cmpd="sng" algn="ctr">
              <a:solidFill>
                <a:srgbClr val="00AEEF"/>
              </a:solidFill>
              <a:prstDash val="solid"/>
            </a:ln>
            <a:effectLst/>
          </p:spPr>
          <p:txBody>
            <a:bodyPr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51" name="TextBox 64"/>
            <p:cNvSpPr txBox="1"/>
            <p:nvPr/>
          </p:nvSpPr>
          <p:spPr>
            <a:xfrm flipH="1">
              <a:off x="10854593" y="3401116"/>
              <a:ext cx="449334" cy="19295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defRPr/>
              </a:pPr>
              <a:r>
                <a:rPr lang="en-US" sz="1100" dirty="0">
                  <a:solidFill>
                    <a:srgbClr val="595959">
                      <a:alpha val="99000"/>
                    </a:srgbClr>
                  </a:solidFill>
                  <a:latin typeface="Segoe UI"/>
                  <a:ea typeface="Kozuka Gothic Pro R" pitchFamily="34" charset="-128"/>
                </a:rPr>
                <a:t>Managed by vendor</a:t>
              </a:r>
            </a:p>
          </p:txBody>
        </p:sp>
        <p:sp>
          <p:nvSpPr>
            <p:cNvPr id="52" name="Rectangle 51"/>
            <p:cNvSpPr/>
            <p:nvPr/>
          </p:nvSpPr>
          <p:spPr>
            <a:xfrm>
              <a:off x="9040806" y="5537987"/>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Storage</a:t>
              </a:r>
            </a:p>
          </p:txBody>
        </p:sp>
        <p:sp>
          <p:nvSpPr>
            <p:cNvPr id="53" name="Rectangle 52"/>
            <p:cNvSpPr/>
            <p:nvPr/>
          </p:nvSpPr>
          <p:spPr>
            <a:xfrm>
              <a:off x="9040806" y="5083168"/>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Servers</a:t>
              </a:r>
            </a:p>
          </p:txBody>
        </p:sp>
        <p:sp>
          <p:nvSpPr>
            <p:cNvPr id="54" name="Rectangle 53"/>
            <p:cNvSpPr/>
            <p:nvPr/>
          </p:nvSpPr>
          <p:spPr>
            <a:xfrm>
              <a:off x="9040806" y="5992804"/>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Networking</a:t>
              </a:r>
            </a:p>
          </p:txBody>
        </p:sp>
        <p:sp>
          <p:nvSpPr>
            <p:cNvPr id="55" name="Rectangle 54"/>
            <p:cNvSpPr/>
            <p:nvPr/>
          </p:nvSpPr>
          <p:spPr>
            <a:xfrm>
              <a:off x="9040806" y="4173530"/>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O/S</a:t>
              </a:r>
            </a:p>
          </p:txBody>
        </p:sp>
        <p:sp>
          <p:nvSpPr>
            <p:cNvPr id="56" name="Rectangle 55"/>
            <p:cNvSpPr/>
            <p:nvPr/>
          </p:nvSpPr>
          <p:spPr>
            <a:xfrm>
              <a:off x="9040806" y="3718711"/>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Middleware</a:t>
              </a:r>
            </a:p>
          </p:txBody>
        </p:sp>
        <p:sp>
          <p:nvSpPr>
            <p:cNvPr id="57" name="Rectangle 56"/>
            <p:cNvSpPr/>
            <p:nvPr/>
          </p:nvSpPr>
          <p:spPr>
            <a:xfrm>
              <a:off x="9040806" y="4628349"/>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Virtualization</a:t>
              </a:r>
            </a:p>
          </p:txBody>
        </p:sp>
        <p:sp>
          <p:nvSpPr>
            <p:cNvPr id="58" name="Rectangle 57"/>
            <p:cNvSpPr/>
            <p:nvPr/>
          </p:nvSpPr>
          <p:spPr>
            <a:xfrm>
              <a:off x="9040806" y="2354254"/>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Applications</a:t>
              </a:r>
            </a:p>
          </p:txBody>
        </p:sp>
        <p:sp>
          <p:nvSpPr>
            <p:cNvPr id="59" name="Rectangle 58"/>
            <p:cNvSpPr/>
            <p:nvPr/>
          </p:nvSpPr>
          <p:spPr>
            <a:xfrm>
              <a:off x="9040806" y="3263892"/>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Runtime</a:t>
              </a:r>
            </a:p>
          </p:txBody>
        </p:sp>
        <p:sp>
          <p:nvSpPr>
            <p:cNvPr id="60" name="Rectangle 59"/>
            <p:cNvSpPr/>
            <p:nvPr/>
          </p:nvSpPr>
          <p:spPr>
            <a:xfrm>
              <a:off x="9040806" y="2809073"/>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Data</a:t>
              </a:r>
            </a:p>
          </p:txBody>
        </p:sp>
      </p:grpSp>
      <p:pic>
        <p:nvPicPr>
          <p:cNvPr id="61" name="Picture 11" descr="Cloud 512x512.png"/>
          <p:cNvPicPr>
            <a:picLocks noChangeAspect="1"/>
          </p:cNvPicPr>
          <p:nvPr/>
        </p:nvPicPr>
        <p:blipFill>
          <a:blip r:embed="rId2" cstate="print">
            <a:duotone>
              <a:prstClr val="black"/>
              <a:srgbClr val="292929">
                <a:tint val="45000"/>
                <a:satMod val="400000"/>
              </a:srgbClr>
            </a:duotone>
            <a:extLst>
              <a:ext uri="{28A0092B-C50C-407E-A947-70E740481C1C}">
                <a14:useLocalDpi xmlns:a14="http://schemas.microsoft.com/office/drawing/2010/main" val="0"/>
              </a:ext>
            </a:extLst>
          </a:blip>
          <a:srcRect/>
          <a:stretch>
            <a:fillRect/>
          </a:stretch>
        </p:blipFill>
        <p:spPr bwMode="auto">
          <a:xfrm>
            <a:off x="4026355" y="4512174"/>
            <a:ext cx="798815" cy="7098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2" name="Picture 12" descr="Gift 512x512.png"/>
          <p:cNvPicPr>
            <a:picLocks noChangeAspect="1"/>
          </p:cNvPicPr>
          <p:nvPr/>
        </p:nvPicPr>
        <p:blipFill>
          <a:blip r:embed="rId3" cstate="print">
            <a:duotone>
              <a:prstClr val="black"/>
              <a:srgbClr val="292929">
                <a:tint val="45000"/>
                <a:satMod val="400000"/>
              </a:srgbClr>
            </a:duotone>
            <a:extLst>
              <a:ext uri="{28A0092B-C50C-407E-A947-70E740481C1C}">
                <a14:useLocalDpi xmlns:a14="http://schemas.microsoft.com/office/drawing/2010/main" val="0"/>
              </a:ext>
            </a:extLst>
          </a:blip>
          <a:srcRect/>
          <a:stretch>
            <a:fillRect/>
          </a:stretch>
        </p:blipFill>
        <p:spPr bwMode="auto">
          <a:xfrm>
            <a:off x="1730963" y="4518994"/>
            <a:ext cx="635105" cy="5643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3" name="Rectangle 62"/>
          <p:cNvSpPr/>
          <p:nvPr/>
        </p:nvSpPr>
        <p:spPr bwMode="auto">
          <a:xfrm flipH="1">
            <a:off x="1635979" y="1538660"/>
            <a:ext cx="2328060" cy="3597905"/>
          </a:xfrm>
          <a:prstGeom prst="rect">
            <a:avLst/>
          </a:prstGeom>
          <a:noFill/>
          <a:ln w="9525" cap="flat" cmpd="sng" algn="ctr">
            <a:solidFill>
              <a:srgbClr val="FFFFFF">
                <a:lumMod val="85000"/>
              </a:srgbClr>
            </a:solidFill>
            <a:prstDash val="solid"/>
            <a:headEnd type="none" w="med" len="med"/>
            <a:tailEnd type="none" w="med" len="med"/>
          </a:ln>
          <a:effectLst/>
        </p:spPr>
        <p:txBody>
          <a:bodyPr vert="horz" wrap="square" lIns="73710" tIns="36856" rIns="73710" bIns="36856" numCol="1" spcCol="0" rtlCol="0" anchor="ctr" anchorCtr="0" compatLnSpc="1">
            <a:prstTxWarp prst="textNoShape">
              <a:avLst/>
            </a:prstTxWarp>
          </a:bodyPr>
          <a:lstStyle/>
          <a:p>
            <a:pPr algn="ctr" defTabSz="736904" fontAlgn="base">
              <a:spcBef>
                <a:spcPct val="0"/>
              </a:spcBef>
              <a:spcAft>
                <a:spcPct val="0"/>
              </a:spcAft>
              <a:defRPr/>
            </a:pPr>
            <a:endParaRPr lang="en-US" sz="1700" kern="0" dirty="0">
              <a:gradFill>
                <a:gsLst>
                  <a:gs pos="0">
                    <a:srgbClr val="FFFFFF"/>
                  </a:gs>
                  <a:gs pos="100000">
                    <a:srgbClr val="FFFFFF"/>
                  </a:gs>
                </a:gsLst>
                <a:lin ang="5400000" scaled="0"/>
              </a:gradFill>
              <a:latin typeface="Segoe UI"/>
            </a:endParaRPr>
          </a:p>
        </p:txBody>
      </p:sp>
      <p:sp>
        <p:nvSpPr>
          <p:cNvPr id="2" name="TextBox 1"/>
          <p:cNvSpPr txBox="1"/>
          <p:nvPr/>
        </p:nvSpPr>
        <p:spPr>
          <a:xfrm>
            <a:off x="9089427" y="5250440"/>
            <a:ext cx="9906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Taxi</a:t>
            </a:r>
          </a:p>
        </p:txBody>
      </p:sp>
      <p:sp>
        <p:nvSpPr>
          <p:cNvPr id="64" name="TextBox 63"/>
          <p:cNvSpPr txBox="1"/>
          <p:nvPr/>
        </p:nvSpPr>
        <p:spPr>
          <a:xfrm>
            <a:off x="7018756" y="5294363"/>
            <a:ext cx="1265832"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gradFill>
                  <a:gsLst>
                    <a:gs pos="2917">
                      <a:schemeClr val="tx1"/>
                    </a:gs>
                    <a:gs pos="30000">
                      <a:schemeClr val="tx1"/>
                    </a:gs>
                  </a:gsLst>
                  <a:lin ang="5400000" scaled="0"/>
                </a:gradFill>
              </a:rPr>
              <a:t>Rental Car</a:t>
            </a:r>
          </a:p>
        </p:txBody>
      </p:sp>
      <p:sp>
        <p:nvSpPr>
          <p:cNvPr id="65" name="TextBox 64"/>
          <p:cNvSpPr txBox="1"/>
          <p:nvPr/>
        </p:nvSpPr>
        <p:spPr>
          <a:xfrm>
            <a:off x="5062156" y="5294362"/>
            <a:ext cx="990600"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gradFill>
                  <a:gsLst>
                    <a:gs pos="2917">
                      <a:schemeClr val="tx1"/>
                    </a:gs>
                    <a:gs pos="30000">
                      <a:schemeClr val="tx1"/>
                    </a:gs>
                  </a:gsLst>
                  <a:lin ang="5400000" scaled="0"/>
                </a:gradFill>
              </a:rPr>
              <a:t>Your Car</a:t>
            </a:r>
          </a:p>
        </p:txBody>
      </p:sp>
    </p:spTree>
    <p:extLst>
      <p:ext uri="{BB962C8B-B14F-4D97-AF65-F5344CB8AC3E}">
        <p14:creationId xmlns:p14="http://schemas.microsoft.com/office/powerpoint/2010/main" val="2636812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fade">
                                      <p:cBhvr>
                                        <p:cTn id="11" dur="250"/>
                                        <p:tgtEl>
                                          <p:spTgt spid="62"/>
                                        </p:tgtEl>
                                      </p:cBhvr>
                                    </p:animEffect>
                                  </p:childTnLst>
                                </p:cTn>
                              </p:par>
                            </p:childTnLst>
                          </p:cTn>
                        </p:par>
                        <p:par>
                          <p:cTn id="12" fill="hold">
                            <p:stCondLst>
                              <p:cond delay="750"/>
                            </p:stCondLst>
                            <p:childTnLst>
                              <p:par>
                                <p:cTn id="13" presetID="22" presetClass="entr" presetSubtype="4" fill="hold" grpId="0"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wipe(down)">
                                      <p:cBhvr>
                                        <p:cTn id="15" dur="500"/>
                                        <p:tgtEl>
                                          <p:spTgt spid="6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250"/>
                                        <p:tgtEl>
                                          <p:spTgt spid="61"/>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childTnLst>
                          </p:cTn>
                        </p:par>
                        <p:par>
                          <p:cTn id="29" fill="hold">
                            <p:stCondLst>
                              <p:cond delay="1250"/>
                            </p:stCondLst>
                            <p:childTnLst>
                              <p:par>
                                <p:cTn id="30" presetID="10" presetClass="entr" presetSubtype="0" fill="hold" nodeType="after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144929"/>
          </a:xfrm>
        </p:spPr>
        <p:txBody>
          <a:bodyPr/>
          <a:lstStyle/>
          <a:p>
            <a:r>
              <a:rPr lang="en-US" dirty="0" smtClean="0"/>
              <a:t>Azure Pricing Calculator</a:t>
            </a:r>
          </a:p>
          <a:p>
            <a:pPr lvl="1"/>
            <a:r>
              <a:rPr lang="en-US" dirty="0" smtClean="0"/>
              <a:t>http</a:t>
            </a:r>
            <a:r>
              <a:rPr lang="en-US" dirty="0"/>
              <a:t>://azure.microsoft.com/en-us/pricing/calculator/</a:t>
            </a:r>
          </a:p>
        </p:txBody>
      </p:sp>
      <p:sp>
        <p:nvSpPr>
          <p:cNvPr id="3" name="Title 2"/>
          <p:cNvSpPr>
            <a:spLocks noGrp="1"/>
          </p:cNvSpPr>
          <p:nvPr>
            <p:ph type="title"/>
          </p:nvPr>
        </p:nvSpPr>
        <p:spPr/>
        <p:txBody>
          <a:bodyPr/>
          <a:lstStyle/>
          <a:p>
            <a:r>
              <a:rPr lang="en-US" dirty="0" smtClean="0"/>
              <a:t>How much is it going to cost</a:t>
            </a:r>
            <a:endParaRPr lang="en-US" dirty="0"/>
          </a:p>
        </p:txBody>
      </p:sp>
      <p:pic>
        <p:nvPicPr>
          <p:cNvPr id="4" name="Picture 3"/>
          <p:cNvPicPr>
            <a:picLocks noChangeAspect="1"/>
          </p:cNvPicPr>
          <p:nvPr/>
        </p:nvPicPr>
        <p:blipFill>
          <a:blip r:embed="rId2"/>
          <a:stretch>
            <a:fillRect/>
          </a:stretch>
        </p:blipFill>
        <p:spPr>
          <a:xfrm>
            <a:off x="546758" y="3954462"/>
            <a:ext cx="11391900" cy="2628900"/>
          </a:xfrm>
          <a:prstGeom prst="rect">
            <a:avLst/>
          </a:prstGeom>
        </p:spPr>
      </p:pic>
    </p:spTree>
    <p:extLst>
      <p:ext uri="{BB962C8B-B14F-4D97-AF65-F5344CB8AC3E}">
        <p14:creationId xmlns:p14="http://schemas.microsoft.com/office/powerpoint/2010/main" val="74484736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Choices</a:t>
            </a:r>
            <a:br>
              <a:rPr lang="en-US" dirty="0" smtClean="0"/>
            </a:br>
            <a:endParaRPr lang="en-US" dirty="0"/>
          </a:p>
        </p:txBody>
      </p:sp>
    </p:spTree>
    <p:extLst>
      <p:ext uri="{BB962C8B-B14F-4D97-AF65-F5344CB8AC3E}">
        <p14:creationId xmlns:p14="http://schemas.microsoft.com/office/powerpoint/2010/main" val="307670669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2237" y="6208981"/>
            <a:ext cx="11887200" cy="461665"/>
          </a:xfrm>
        </p:spPr>
        <p:txBody>
          <a:bodyPr/>
          <a:lstStyle/>
          <a:p>
            <a:pPr marL="0" indent="0">
              <a:buNone/>
            </a:pPr>
            <a:r>
              <a:rPr lang="en-US" sz="2000" dirty="0" smtClean="0">
                <a:hlinkClick r:id="rId2"/>
              </a:rPr>
              <a:t>http</a:t>
            </a:r>
            <a:r>
              <a:rPr lang="en-US" sz="2000" dirty="0">
                <a:hlinkClick r:id="rId2"/>
              </a:rPr>
              <a:t>://azure.microsoft.com/en-us/documentation/articles/choose-web-site-cloud-service-vm</a:t>
            </a:r>
            <a:r>
              <a:rPr lang="en-US" sz="2000" dirty="0" smtClean="0">
                <a:hlinkClick r:id="rId2"/>
              </a:rPr>
              <a:t>/</a:t>
            </a:r>
            <a:r>
              <a:rPr lang="en-US" sz="2000" dirty="0" smtClean="0"/>
              <a:t> </a:t>
            </a:r>
            <a:endParaRPr lang="en-US" sz="2000" dirty="0"/>
          </a:p>
        </p:txBody>
      </p:sp>
      <p:sp>
        <p:nvSpPr>
          <p:cNvPr id="3" name="Title 2"/>
          <p:cNvSpPr>
            <a:spLocks noGrp="1"/>
          </p:cNvSpPr>
          <p:nvPr>
            <p:ph type="title"/>
          </p:nvPr>
        </p:nvSpPr>
        <p:spPr/>
        <p:txBody>
          <a:bodyPr/>
          <a:lstStyle/>
          <a:p>
            <a:r>
              <a:rPr lang="en-US" dirty="0"/>
              <a:t>Azure Websites, Cloud Services, and Virtual Machines comparison</a:t>
            </a:r>
          </a:p>
        </p:txBody>
      </p:sp>
      <p:pic>
        <p:nvPicPr>
          <p:cNvPr id="2050" name="Picture 2" descr="Choices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9637" y="2125662"/>
            <a:ext cx="7334250" cy="3810000"/>
          </a:xfrm>
          <a:prstGeom prst="rect">
            <a:avLst/>
          </a:prstGeom>
          <a:solidFill>
            <a:schemeClr val="tx1"/>
          </a:solidFill>
        </p:spPr>
      </p:pic>
    </p:spTree>
    <p:extLst>
      <p:ext uri="{BB962C8B-B14F-4D97-AF65-F5344CB8AC3E}">
        <p14:creationId xmlns:p14="http://schemas.microsoft.com/office/powerpoint/2010/main" val="127518617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769989"/>
          </a:xfrm>
        </p:spPr>
        <p:txBody>
          <a:bodyPr/>
          <a:lstStyle/>
          <a:p>
            <a:r>
              <a:rPr lang="en-US" dirty="0" smtClean="0"/>
              <a:t>Storage Blobs</a:t>
            </a:r>
            <a:endParaRPr lang="en-US" dirty="0"/>
          </a:p>
          <a:p>
            <a:r>
              <a:rPr lang="en-US" dirty="0" smtClean="0"/>
              <a:t>Storage Tables</a:t>
            </a:r>
          </a:p>
          <a:p>
            <a:r>
              <a:rPr lang="en-US" dirty="0" smtClean="0"/>
              <a:t>Relational Storage (SQL Server </a:t>
            </a:r>
            <a:r>
              <a:rPr lang="en-US" dirty="0" err="1" smtClean="0"/>
              <a:t>PaaS</a:t>
            </a:r>
            <a:r>
              <a:rPr lang="en-US" dirty="0"/>
              <a:t> </a:t>
            </a:r>
            <a:r>
              <a:rPr lang="en-US" dirty="0" smtClean="0"/>
              <a:t>or </a:t>
            </a:r>
            <a:r>
              <a:rPr lang="en-US" dirty="0" err="1" smtClean="0"/>
              <a:t>IaaS</a:t>
            </a:r>
            <a:r>
              <a:rPr lang="en-US" dirty="0" smtClean="0"/>
              <a:t>)</a:t>
            </a:r>
          </a:p>
          <a:p>
            <a:r>
              <a:rPr lang="en-US" dirty="0" smtClean="0"/>
              <a:t>Document DB</a:t>
            </a:r>
            <a:endParaRPr lang="en-US" dirty="0"/>
          </a:p>
        </p:txBody>
      </p:sp>
      <p:sp>
        <p:nvSpPr>
          <p:cNvPr id="3" name="Title 2"/>
          <p:cNvSpPr>
            <a:spLocks noGrp="1"/>
          </p:cNvSpPr>
          <p:nvPr>
            <p:ph type="title"/>
          </p:nvPr>
        </p:nvSpPr>
        <p:spPr/>
        <p:txBody>
          <a:bodyPr/>
          <a:lstStyle/>
          <a:p>
            <a:r>
              <a:rPr lang="en-US" dirty="0" smtClean="0"/>
              <a:t>Structured Data at rest</a:t>
            </a:r>
            <a:endParaRPr lang="en-US" dirty="0"/>
          </a:p>
        </p:txBody>
      </p:sp>
    </p:spTree>
    <p:extLst>
      <p:ext uri="{BB962C8B-B14F-4D97-AF65-F5344CB8AC3E}">
        <p14:creationId xmlns:p14="http://schemas.microsoft.com/office/powerpoint/2010/main" val="262558581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6248399" cy="5441490"/>
          </a:xfrm>
        </p:spPr>
        <p:txBody>
          <a:bodyPr/>
          <a:lstStyle/>
          <a:p>
            <a:r>
              <a:rPr lang="en-US" dirty="0"/>
              <a:t>Choosing between SQL Server in Windows Azure VM &amp; Windows Azure SQL </a:t>
            </a:r>
            <a:r>
              <a:rPr lang="en-US" dirty="0" smtClean="0"/>
              <a:t>Database</a:t>
            </a:r>
          </a:p>
          <a:p>
            <a:pPr lvl="1"/>
            <a:r>
              <a:rPr lang="en-US" dirty="0" smtClean="0">
                <a:hlinkClick r:id="rId2"/>
              </a:rPr>
              <a:t>http</a:t>
            </a:r>
            <a:r>
              <a:rPr lang="en-US" dirty="0">
                <a:hlinkClick r:id="rId2"/>
              </a:rPr>
              <a:t>://azure.microsoft.com/blog/2013/02/14/choosing-between-sql-server-in-windows-azure-vm-windows-azure-sql-database/</a:t>
            </a:r>
            <a:r>
              <a:rPr lang="en-US" dirty="0"/>
              <a:t> </a:t>
            </a:r>
            <a:endParaRPr lang="en-US" dirty="0" smtClean="0"/>
          </a:p>
          <a:p>
            <a:r>
              <a:rPr lang="en-US" dirty="0" smtClean="0"/>
              <a:t>SQL </a:t>
            </a:r>
            <a:r>
              <a:rPr lang="en-US" dirty="0"/>
              <a:t>Database Migration </a:t>
            </a:r>
            <a:r>
              <a:rPr lang="en-US" dirty="0" smtClean="0"/>
              <a:t>Wizard</a:t>
            </a:r>
          </a:p>
          <a:p>
            <a:pPr lvl="1"/>
            <a:r>
              <a:rPr lang="en-US" dirty="0" smtClean="0">
                <a:hlinkClick r:id="rId3"/>
              </a:rPr>
              <a:t>http</a:t>
            </a:r>
            <a:r>
              <a:rPr lang="en-US" dirty="0">
                <a:hlinkClick r:id="rId3"/>
              </a:rPr>
              <a:t>://sqlazuremw.codeplex.com</a:t>
            </a:r>
            <a:r>
              <a:rPr lang="en-US" dirty="0" smtClean="0">
                <a:hlinkClick r:id="rId3"/>
              </a:rPr>
              <a:t>/</a:t>
            </a:r>
            <a:r>
              <a:rPr lang="en-US" dirty="0" smtClean="0"/>
              <a:t> </a:t>
            </a:r>
            <a:endParaRPr lang="en-US" dirty="0"/>
          </a:p>
        </p:txBody>
      </p:sp>
      <p:sp>
        <p:nvSpPr>
          <p:cNvPr id="3" name="Title 2"/>
          <p:cNvSpPr>
            <a:spLocks noGrp="1"/>
          </p:cNvSpPr>
          <p:nvPr>
            <p:ph type="title"/>
          </p:nvPr>
        </p:nvSpPr>
        <p:spPr/>
        <p:txBody>
          <a:bodyPr/>
          <a:lstStyle/>
          <a:p>
            <a:r>
              <a:rPr lang="en-US" dirty="0" smtClean="0"/>
              <a:t>Relational Data</a:t>
            </a:r>
            <a:endParaRPr lang="en-US" dirty="0"/>
          </a:p>
        </p:txBody>
      </p:sp>
      <p:pic>
        <p:nvPicPr>
          <p:cNvPr id="1026" name="Picture 2" descr="http://acom.azurecomcdn.net/80C57D/blogmedia/migratedblogimages/5270.decision-t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8020" y="1058862"/>
            <a:ext cx="5791201" cy="5254200"/>
          </a:xfrm>
          <a:prstGeom prst="rect">
            <a:avLst/>
          </a:prstGeom>
          <a:solidFill>
            <a:schemeClr val="tx1"/>
          </a:solidFill>
        </p:spPr>
      </p:pic>
    </p:spTree>
    <p:extLst>
      <p:ext uri="{BB962C8B-B14F-4D97-AF65-F5344CB8AC3E}">
        <p14:creationId xmlns:p14="http://schemas.microsoft.com/office/powerpoint/2010/main" val="239937779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Azure Queues and Service Bus </a:t>
            </a:r>
            <a:r>
              <a:rPr lang="en-US" b="1" dirty="0" smtClean="0"/>
              <a:t>Queues</a:t>
            </a:r>
            <a:endParaRPr lang="en-US" dirty="0"/>
          </a:p>
        </p:txBody>
      </p:sp>
      <p:sp>
        <p:nvSpPr>
          <p:cNvPr id="4" name="Rectangle 3"/>
          <p:cNvSpPr/>
          <p:nvPr/>
        </p:nvSpPr>
        <p:spPr>
          <a:xfrm>
            <a:off x="274639" y="6392862"/>
            <a:ext cx="8823324" cy="369332"/>
          </a:xfrm>
          <a:prstGeom prst="rect">
            <a:avLst/>
          </a:prstGeom>
        </p:spPr>
        <p:txBody>
          <a:bodyPr wrap="square">
            <a:spAutoFit/>
          </a:bodyPr>
          <a:lstStyle/>
          <a:p>
            <a:r>
              <a:rPr lang="en-US" dirty="0"/>
              <a:t>https://msdn.microsoft.com/en-us/library/azure/hh767287.aspx</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0637" y="1668462"/>
            <a:ext cx="6248400" cy="3749040"/>
          </a:xfrm>
          <a:prstGeom prst="rect">
            <a:avLst/>
          </a:prstGeom>
        </p:spPr>
      </p:pic>
    </p:spTree>
    <p:extLst>
      <p:ext uri="{BB962C8B-B14F-4D97-AF65-F5344CB8AC3E}">
        <p14:creationId xmlns:p14="http://schemas.microsoft.com/office/powerpoint/2010/main" val="122817407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5000" b="-2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943978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solidFill>
            <a:schemeClr val="accent1">
              <a:alpha val="50000"/>
            </a:schemeClr>
          </a:solidFill>
        </p:spPr>
        <p:txBody>
          <a:bodyPr/>
          <a:lstStyle/>
          <a:p>
            <a:pPr algn="ctr"/>
            <a:r>
              <a:rPr lang="en-US" sz="7200" b="1" dirty="0" smtClean="0"/>
              <a:t>Shawn’s Top Tips</a:t>
            </a:r>
            <a:endParaRPr lang="en-US" sz="7200" b="1" dirty="0"/>
          </a:p>
        </p:txBody>
      </p:sp>
    </p:spTree>
    <p:extLst>
      <p:ext uri="{BB962C8B-B14F-4D97-AF65-F5344CB8AC3E}">
        <p14:creationId xmlns:p14="http://schemas.microsoft.com/office/powerpoint/2010/main" val="179510099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Watch User Group presentations </a:t>
            </a:r>
            <a:r>
              <a:rPr lang="en-US" b="1" dirty="0" smtClean="0"/>
              <a:t/>
            </a:r>
            <a:br>
              <a:rPr lang="en-US" b="1" dirty="0" smtClean="0"/>
            </a:br>
            <a:r>
              <a:rPr lang="en-US" b="1" dirty="0" smtClean="0"/>
              <a:t>for </a:t>
            </a:r>
            <a:r>
              <a:rPr lang="en-US" sz="6000" b="1" dirty="0"/>
              <a:t>FREE </a:t>
            </a:r>
            <a:r>
              <a:rPr lang="en-US" b="1" dirty="0"/>
              <a:t>online!</a:t>
            </a:r>
            <a:br>
              <a:rPr lang="en-US" b="1" dirty="0"/>
            </a:br>
            <a:endParaRPr lang="en-US" dirty="0"/>
          </a:p>
        </p:txBody>
      </p:sp>
      <p:sp>
        <p:nvSpPr>
          <p:cNvPr id="4" name="TextBox 3"/>
          <p:cNvSpPr txBox="1"/>
          <p:nvPr/>
        </p:nvSpPr>
        <p:spPr>
          <a:xfrm>
            <a:off x="427037" y="2049462"/>
            <a:ext cx="4516211" cy="1477328"/>
          </a:xfrm>
          <a:prstGeom prst="rect">
            <a:avLst/>
          </a:prstGeom>
          <a:noFill/>
        </p:spPr>
        <p:txBody>
          <a:bodyPr wrap="square" rtlCol="0">
            <a:spAutoFit/>
          </a:bodyPr>
          <a:lstStyle/>
          <a:p>
            <a:pPr marL="285750" indent="-285750">
              <a:buFont typeface="Arial" pitchFamily="34" charset="0"/>
              <a:buChar char="•"/>
            </a:pPr>
            <a:r>
              <a:rPr lang="en-US" dirty="0" smtClean="0"/>
              <a:t>Miss a User Group meeting?</a:t>
            </a:r>
          </a:p>
          <a:p>
            <a:pPr marL="285750" indent="-285750">
              <a:buFont typeface="Arial" pitchFamily="34" charset="0"/>
              <a:buChar char="•"/>
            </a:pPr>
            <a:r>
              <a:rPr lang="en-US" dirty="0" smtClean="0"/>
              <a:t>Forget something that you learned?</a:t>
            </a:r>
          </a:p>
          <a:p>
            <a:pPr marL="285750" indent="-285750">
              <a:buFont typeface="Arial" pitchFamily="34" charset="0"/>
              <a:buChar char="•"/>
            </a:pPr>
            <a:r>
              <a:rPr lang="en-US" dirty="0" smtClean="0"/>
              <a:t>Want to see content from a User Group not in your area?</a:t>
            </a:r>
          </a:p>
          <a:p>
            <a:pPr marL="285750" indent="-285750">
              <a:buFont typeface="Arial" pitchFamily="34" charset="0"/>
              <a:buChar char="•"/>
            </a:pPr>
            <a:r>
              <a:rPr lang="en-US" dirty="0" smtClean="0"/>
              <a:t>Want to share with a buddy?</a:t>
            </a:r>
          </a:p>
        </p:txBody>
      </p:sp>
      <p:sp>
        <p:nvSpPr>
          <p:cNvPr id="5" name="TextBox 4"/>
          <p:cNvSpPr txBox="1"/>
          <p:nvPr/>
        </p:nvSpPr>
        <p:spPr>
          <a:xfrm>
            <a:off x="5511993" y="2197527"/>
            <a:ext cx="2948339" cy="1200329"/>
          </a:xfrm>
          <a:prstGeom prst="rect">
            <a:avLst/>
          </a:prstGeom>
          <a:noFill/>
        </p:spPr>
        <p:txBody>
          <a:bodyPr wrap="square" rtlCol="0">
            <a:spAutoFit/>
          </a:bodyPr>
          <a:lstStyle/>
          <a:p>
            <a:pPr algn="ctr"/>
            <a:r>
              <a:rPr lang="en-US" dirty="0" smtClean="0"/>
              <a:t>We know you cannot make it to every User Group meeting, </a:t>
            </a:r>
          </a:p>
          <a:p>
            <a:pPr algn="ctr"/>
            <a:r>
              <a:rPr lang="en-US" dirty="0" smtClean="0"/>
              <a:t>that is why we post them online for you!</a:t>
            </a:r>
            <a:endParaRPr lang="en-US" dirty="0"/>
          </a:p>
        </p:txBody>
      </p:sp>
      <p:sp>
        <p:nvSpPr>
          <p:cNvPr id="6" name="TextBox 5"/>
          <p:cNvSpPr txBox="1"/>
          <p:nvPr/>
        </p:nvSpPr>
        <p:spPr>
          <a:xfrm>
            <a:off x="2162174" y="3907551"/>
            <a:ext cx="5817828" cy="1077218"/>
          </a:xfrm>
          <a:prstGeom prst="rect">
            <a:avLst/>
          </a:prstGeom>
          <a:noFill/>
        </p:spPr>
        <p:txBody>
          <a:bodyPr wrap="square" rtlCol="0">
            <a:spAutoFit/>
          </a:bodyPr>
          <a:lstStyle/>
          <a:p>
            <a:pPr algn="ctr"/>
            <a:r>
              <a:rPr lang="en-US" sz="2000" dirty="0" smtClean="0"/>
              <a:t>We now have over </a:t>
            </a:r>
            <a:r>
              <a:rPr lang="en-US" sz="2400" b="1" dirty="0" smtClean="0"/>
              <a:t>425 </a:t>
            </a:r>
            <a:r>
              <a:rPr lang="en-US" sz="2000" dirty="0" smtClean="0"/>
              <a:t>presentations online</a:t>
            </a:r>
          </a:p>
          <a:p>
            <a:pPr algn="ctr"/>
            <a:r>
              <a:rPr lang="en-US" sz="2000" b="1" dirty="0" smtClean="0"/>
              <a:t>That is over 100 GB of video</a:t>
            </a:r>
          </a:p>
          <a:p>
            <a:pPr algn="ctr"/>
            <a:r>
              <a:rPr lang="en-US" sz="2000" dirty="0" smtClean="0"/>
              <a:t>New Content added all the time!</a:t>
            </a:r>
            <a:endParaRPr lang="en-US" sz="2000" dirty="0"/>
          </a:p>
        </p:txBody>
      </p:sp>
      <p:grpSp>
        <p:nvGrpSpPr>
          <p:cNvPr id="16" name="Group 15"/>
          <p:cNvGrpSpPr/>
          <p:nvPr/>
        </p:nvGrpSpPr>
        <p:grpSpPr>
          <a:xfrm>
            <a:off x="274639" y="5216493"/>
            <a:ext cx="2598276" cy="1446550"/>
            <a:chOff x="5900737" y="4977318"/>
            <a:chExt cx="2598276" cy="1446550"/>
          </a:xfrm>
        </p:grpSpPr>
        <p:sp>
          <p:nvSpPr>
            <p:cNvPr id="7" name="TextBox 6"/>
            <p:cNvSpPr txBox="1"/>
            <p:nvPr/>
          </p:nvSpPr>
          <p:spPr>
            <a:xfrm>
              <a:off x="5900737" y="4977318"/>
              <a:ext cx="2598276" cy="1446550"/>
            </a:xfrm>
            <a:prstGeom prst="rect">
              <a:avLst/>
            </a:prstGeom>
            <a:noFill/>
            <a:ln cmpd="thickThin">
              <a:solidFill>
                <a:schemeClr val="accent1"/>
              </a:solidFill>
            </a:ln>
          </p:spPr>
          <p:txBody>
            <a:bodyPr wrap="none" rtlCol="0">
              <a:spAutoFit/>
            </a:bodyPr>
            <a:lstStyle/>
            <a:p>
              <a:pPr algn="ctr"/>
              <a:r>
                <a:rPr lang="en-US" sz="1400" dirty="0"/>
                <a:t>F</a:t>
              </a:r>
              <a:r>
                <a:rPr lang="en-US" sz="1400" dirty="0" smtClean="0"/>
                <a:t>or new content announcements</a:t>
              </a:r>
            </a:p>
            <a:p>
              <a:pPr algn="ctr"/>
              <a:endParaRPr lang="en-US" sz="1400" dirty="0"/>
            </a:p>
            <a:p>
              <a:pPr algn="ctr"/>
              <a:endParaRPr lang="en-US" sz="1400" dirty="0" smtClean="0"/>
            </a:p>
            <a:p>
              <a:pPr algn="ctr"/>
              <a:endParaRPr lang="en-US" sz="1400" dirty="0"/>
            </a:p>
            <a:p>
              <a:pPr algn="ctr"/>
              <a:endParaRPr lang="en-US" sz="1400" dirty="0" smtClean="0"/>
            </a:p>
            <a:p>
              <a:pPr algn="ctr"/>
              <a:r>
                <a:rPr lang="en-US" dirty="0" smtClean="0"/>
                <a:t>@</a:t>
              </a:r>
              <a:r>
                <a:rPr lang="en-US" dirty="0" err="1" smtClean="0"/>
                <a:t>UserGroupTV</a:t>
              </a:r>
              <a:endParaRPr lang="en-US" dirty="0"/>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9712" y="5319593"/>
              <a:ext cx="1707444"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Box 8"/>
          <p:cNvSpPr txBox="1"/>
          <p:nvPr/>
        </p:nvSpPr>
        <p:spPr>
          <a:xfrm>
            <a:off x="9040478" y="1595805"/>
            <a:ext cx="2556277" cy="2492990"/>
          </a:xfrm>
          <a:prstGeom prst="rect">
            <a:avLst/>
          </a:prstGeom>
          <a:noFill/>
        </p:spPr>
        <p:txBody>
          <a:bodyPr wrap="none" rtlCol="0">
            <a:spAutoFit/>
          </a:bodyPr>
          <a:lstStyle/>
          <a:p>
            <a:r>
              <a:rPr lang="en-US" sz="1600" dirty="0" smtClean="0"/>
              <a:t>All the topics you care about</a:t>
            </a:r>
          </a:p>
          <a:p>
            <a:r>
              <a:rPr lang="en-US" sz="1400" dirty="0" smtClean="0"/>
              <a:t>Including:</a:t>
            </a:r>
          </a:p>
          <a:p>
            <a:pPr marL="285750" indent="-285750">
              <a:buFont typeface="Arial" pitchFamily="34" charset="0"/>
              <a:buChar char="•"/>
            </a:pPr>
            <a:r>
              <a:rPr lang="en-US" sz="1400" dirty="0" smtClean="0"/>
              <a:t>Agile</a:t>
            </a:r>
          </a:p>
          <a:p>
            <a:pPr marL="285750" indent="-285750">
              <a:buFont typeface="Arial" pitchFamily="34" charset="0"/>
              <a:buChar char="•"/>
            </a:pPr>
            <a:r>
              <a:rPr lang="en-US" sz="1400" dirty="0" smtClean="0"/>
              <a:t>C#</a:t>
            </a:r>
          </a:p>
          <a:p>
            <a:pPr marL="285750" indent="-285750">
              <a:buFont typeface="Arial" pitchFamily="34" charset="0"/>
              <a:buChar char="•"/>
            </a:pPr>
            <a:r>
              <a:rPr lang="en-US" sz="1400" dirty="0" smtClean="0"/>
              <a:t>Entity Framework</a:t>
            </a:r>
          </a:p>
          <a:p>
            <a:pPr marL="285750" indent="-285750">
              <a:buFont typeface="Arial" pitchFamily="34" charset="0"/>
              <a:buChar char="•"/>
            </a:pPr>
            <a:r>
              <a:rPr lang="en-US" sz="1400" dirty="0" smtClean="0"/>
              <a:t>HTML5</a:t>
            </a:r>
          </a:p>
          <a:p>
            <a:pPr marL="285750" indent="-285750">
              <a:buFont typeface="Arial" pitchFamily="34" charset="0"/>
              <a:buChar char="•"/>
            </a:pPr>
            <a:r>
              <a:rPr lang="en-US" sz="1400" dirty="0" smtClean="0"/>
              <a:t>MVC</a:t>
            </a:r>
          </a:p>
          <a:p>
            <a:pPr marL="285750" indent="-285750">
              <a:buFont typeface="Arial" pitchFamily="34" charset="0"/>
              <a:buChar char="•"/>
            </a:pPr>
            <a:r>
              <a:rPr lang="en-US" sz="1400" dirty="0" smtClean="0"/>
              <a:t>Silverlight</a:t>
            </a:r>
          </a:p>
          <a:p>
            <a:pPr marL="285750" indent="-285750">
              <a:buFont typeface="Arial" pitchFamily="34" charset="0"/>
              <a:buChar char="•"/>
            </a:pPr>
            <a:r>
              <a:rPr lang="en-US" sz="1400" dirty="0" smtClean="0"/>
              <a:t>XAML</a:t>
            </a:r>
          </a:p>
          <a:p>
            <a:pPr marL="285750" indent="-285750">
              <a:buFont typeface="Arial" pitchFamily="34" charset="0"/>
              <a:buChar char="•"/>
            </a:pPr>
            <a:r>
              <a:rPr lang="en-US" sz="1400" dirty="0" err="1" smtClean="0"/>
              <a:t>jQuery</a:t>
            </a:r>
            <a:endParaRPr lang="en-US" sz="1400" dirty="0" smtClean="0"/>
          </a:p>
          <a:p>
            <a:pPr marL="285750" indent="-285750">
              <a:buFont typeface="Arial" pitchFamily="34" charset="0"/>
              <a:buChar char="•"/>
            </a:pPr>
            <a:r>
              <a:rPr lang="en-US" sz="1400" dirty="0" smtClean="0"/>
              <a:t>and Much More!</a:t>
            </a:r>
          </a:p>
        </p:txBody>
      </p:sp>
      <p:sp>
        <p:nvSpPr>
          <p:cNvPr id="10" name="TextBox 9"/>
          <p:cNvSpPr txBox="1"/>
          <p:nvPr/>
        </p:nvSpPr>
        <p:spPr>
          <a:xfrm>
            <a:off x="3492038" y="6139823"/>
            <a:ext cx="4572000" cy="523220"/>
          </a:xfrm>
          <a:prstGeom prst="rect">
            <a:avLst/>
          </a:prstGeom>
          <a:noFill/>
        </p:spPr>
        <p:txBody>
          <a:bodyPr wrap="square" rtlCol="0">
            <a:spAutoFit/>
          </a:bodyPr>
          <a:lstStyle/>
          <a:p>
            <a:pPr algn="ctr"/>
            <a:r>
              <a:rPr lang="en-US" sz="2800" dirty="0" smtClean="0"/>
              <a:t>http://www.UserGroup.tv</a:t>
            </a:r>
            <a:endParaRPr lang="en-US" sz="2800" dirty="0"/>
          </a:p>
        </p:txBody>
      </p:sp>
      <p:sp>
        <p:nvSpPr>
          <p:cNvPr id="11" name="TextBox 10"/>
          <p:cNvSpPr txBox="1"/>
          <p:nvPr/>
        </p:nvSpPr>
        <p:spPr>
          <a:xfrm>
            <a:off x="9040478" y="4274527"/>
            <a:ext cx="2074132" cy="830997"/>
          </a:xfrm>
          <a:prstGeom prst="rect">
            <a:avLst/>
          </a:prstGeom>
          <a:noFill/>
        </p:spPr>
        <p:txBody>
          <a:bodyPr wrap="square" rtlCol="0">
            <a:spAutoFit/>
          </a:bodyPr>
          <a:lstStyle/>
          <a:p>
            <a:pPr algn="ctr"/>
            <a:r>
              <a:rPr lang="en-US" sz="1600" dirty="0" smtClean="0"/>
              <a:t>Presentations from the thought leaders on the topic.</a:t>
            </a:r>
            <a:endParaRPr lang="en-US" sz="1600" dirty="0"/>
          </a:p>
        </p:txBody>
      </p:sp>
      <p:pic>
        <p:nvPicPr>
          <p:cNvPr id="15" name="Picture 14" descr="http://www.usergroup.tv/wp-content/uploads/2012/05/Ugt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7958" y="5750393"/>
            <a:ext cx="3656245" cy="1140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917507"/>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4000" b="-84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pPr marL="0" indent="0">
              <a:buNone/>
            </a:pPr>
            <a:endParaRPr lang="en-US" dirty="0"/>
          </a:p>
          <a:p>
            <a:pPr marL="0" indent="0">
              <a:buNone/>
            </a:pPr>
            <a:endParaRPr lang="en-US" dirty="0"/>
          </a:p>
          <a:p>
            <a:pPr marL="0" indent="0">
              <a:buNone/>
            </a:pPr>
            <a:endParaRPr lang="en-US" sz="2000" dirty="0" smtClean="0">
              <a:hlinkClick r:id="rId3"/>
            </a:endParaRPr>
          </a:p>
          <a:p>
            <a:pPr marL="0" indent="0">
              <a:buNone/>
            </a:pPr>
            <a:endParaRPr lang="en-US" sz="2000" dirty="0" smtClean="0">
              <a:hlinkClick r:id="rId3"/>
            </a:endParaRPr>
          </a:p>
          <a:p>
            <a:pPr marL="0" indent="0">
              <a:buNone/>
            </a:pPr>
            <a:endParaRPr lang="en-US" sz="2000" dirty="0">
              <a:hlinkClick r:id="rId3"/>
            </a:endParaRPr>
          </a:p>
          <a:p>
            <a:pPr marL="0" indent="0">
              <a:buNone/>
            </a:pPr>
            <a:endParaRPr lang="en-US" sz="2000" dirty="0" smtClean="0">
              <a:hlinkClick r:id="rId3"/>
            </a:endParaRPr>
          </a:p>
          <a:p>
            <a:pPr marL="0" indent="0">
              <a:buNone/>
            </a:pPr>
            <a:endParaRPr lang="en-US" sz="2000" dirty="0">
              <a:hlinkClick r:id="rId3"/>
            </a:endParaRPr>
          </a:p>
          <a:p>
            <a:pPr marL="0" indent="0">
              <a:buNone/>
            </a:pPr>
            <a:endParaRPr lang="en-US" sz="2000" dirty="0" smtClean="0">
              <a:hlinkClick r:id="rId3"/>
            </a:endParaRPr>
          </a:p>
          <a:p>
            <a:pPr marL="0" indent="0">
              <a:buNone/>
            </a:pPr>
            <a:endParaRPr lang="en-US" sz="2000" dirty="0">
              <a:hlinkClick r:id="rId3"/>
            </a:endParaRPr>
          </a:p>
          <a:p>
            <a:pPr marL="0" indent="0">
              <a:buNone/>
            </a:pPr>
            <a:endParaRPr lang="en-US" sz="2000" dirty="0" smtClean="0">
              <a:hlinkClick r:id="rId3"/>
            </a:endParaRPr>
          </a:p>
          <a:p>
            <a:pPr marL="0" indent="0">
              <a:buNone/>
            </a:pPr>
            <a:endParaRPr lang="en-US" sz="2000" dirty="0">
              <a:hlinkClick r:id="rId3"/>
            </a:endParaRPr>
          </a:p>
          <a:p>
            <a:pPr marL="0" indent="0">
              <a:buNone/>
            </a:pPr>
            <a:endParaRPr lang="en-US" sz="2000" dirty="0" smtClean="0">
              <a:hlinkClick r:id="rId3"/>
            </a:endParaRPr>
          </a:p>
          <a:p>
            <a:pPr marL="0" indent="0">
              <a:buNone/>
            </a:pPr>
            <a:endParaRPr lang="en-US" sz="2000" dirty="0">
              <a:hlinkClick r:id="rId3"/>
            </a:endParaRPr>
          </a:p>
          <a:p>
            <a:pPr marL="0" indent="0">
              <a:buNone/>
            </a:pPr>
            <a:r>
              <a:rPr lang="en-US" sz="2000" dirty="0" smtClean="0">
                <a:hlinkClick r:id="rId3"/>
              </a:rPr>
              <a:t>http</a:t>
            </a:r>
            <a:r>
              <a:rPr lang="en-US" sz="2000" dirty="0">
                <a:hlinkClick r:id="rId3"/>
              </a:rPr>
              <a:t>://azure.microsoft.com/en-us/documentation/articles/azure-subscription-service-limits</a:t>
            </a:r>
            <a:r>
              <a:rPr lang="en-US" sz="2000" dirty="0" smtClean="0">
                <a:hlinkClick r:id="rId3"/>
              </a:rPr>
              <a:t>/</a:t>
            </a:r>
            <a:endParaRPr lang="en-US" sz="2000" dirty="0" smtClean="0"/>
          </a:p>
        </p:txBody>
      </p:sp>
      <p:sp>
        <p:nvSpPr>
          <p:cNvPr id="3" name="Title 2"/>
          <p:cNvSpPr>
            <a:spLocks noGrp="1"/>
          </p:cNvSpPr>
          <p:nvPr>
            <p:ph type="title"/>
          </p:nvPr>
        </p:nvSpPr>
        <p:spPr/>
        <p:txBody>
          <a:bodyPr/>
          <a:lstStyle/>
          <a:p>
            <a:r>
              <a:rPr lang="en-US" b="1" dirty="0" smtClean="0"/>
              <a:t>Know your limits</a:t>
            </a:r>
            <a:endParaRPr lang="en-US" b="1" dirty="0"/>
          </a:p>
        </p:txBody>
      </p:sp>
    </p:spTree>
    <p:extLst>
      <p:ext uri="{BB962C8B-B14F-4D97-AF65-F5344CB8AC3E}">
        <p14:creationId xmlns:p14="http://schemas.microsoft.com/office/powerpoint/2010/main" val="30766886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pPr marL="0" indent="0">
              <a:buNone/>
            </a:pPr>
            <a:endParaRPr lang="en-US" dirty="0">
              <a:hlinkClick r:id="rId3"/>
            </a:endParaRPr>
          </a:p>
          <a:p>
            <a:pPr marL="0" indent="0">
              <a:buNone/>
            </a:pPr>
            <a:endParaRPr lang="en-US" sz="2800" dirty="0" smtClean="0">
              <a:hlinkClick r:id="rId3"/>
            </a:endParaRPr>
          </a:p>
          <a:p>
            <a:pPr marL="0" indent="0">
              <a:buNone/>
            </a:pPr>
            <a:endParaRPr lang="en-US" sz="2800" dirty="0">
              <a:hlinkClick r:id="rId3"/>
            </a:endParaRPr>
          </a:p>
          <a:p>
            <a:pPr marL="0" indent="0">
              <a:buNone/>
            </a:pPr>
            <a:endParaRPr lang="en-US" sz="2800" dirty="0" smtClean="0">
              <a:hlinkClick r:id="rId3"/>
            </a:endParaRPr>
          </a:p>
          <a:p>
            <a:pPr marL="0" indent="0">
              <a:buNone/>
            </a:pPr>
            <a:endParaRPr lang="en-US" sz="2800" dirty="0" smtClean="0">
              <a:hlinkClick r:id="rId3"/>
            </a:endParaRPr>
          </a:p>
          <a:p>
            <a:pPr marL="0" indent="0">
              <a:buNone/>
            </a:pPr>
            <a:endParaRPr lang="en-US" sz="2800" dirty="0">
              <a:hlinkClick r:id="rId3"/>
            </a:endParaRPr>
          </a:p>
          <a:p>
            <a:pPr marL="0" indent="0">
              <a:buNone/>
            </a:pPr>
            <a:endParaRPr lang="en-US" sz="2800" dirty="0" smtClean="0">
              <a:hlinkClick r:id="rId3"/>
            </a:endParaRPr>
          </a:p>
          <a:p>
            <a:pPr marL="0" indent="0">
              <a:buNone/>
            </a:pPr>
            <a:endParaRPr lang="en-US" sz="2800" dirty="0">
              <a:hlinkClick r:id="rId3"/>
            </a:endParaRPr>
          </a:p>
          <a:p>
            <a:pPr marL="0" indent="0">
              <a:buNone/>
            </a:pPr>
            <a:endParaRPr lang="en-US" sz="2800" dirty="0" smtClean="0">
              <a:hlinkClick r:id="rId3"/>
            </a:endParaRPr>
          </a:p>
          <a:p>
            <a:pPr marL="0" indent="0">
              <a:buNone/>
            </a:pPr>
            <a:endParaRPr lang="en-US" sz="2800" dirty="0">
              <a:hlinkClick r:id="rId3"/>
            </a:endParaRPr>
          </a:p>
          <a:p>
            <a:pPr marL="0" indent="0">
              <a:buNone/>
            </a:pPr>
            <a:r>
              <a:rPr lang="en-US" sz="2800" dirty="0" smtClean="0">
                <a:hlinkClick r:id="rId3"/>
              </a:rPr>
              <a:t>https</a:t>
            </a:r>
            <a:r>
              <a:rPr lang="en-US" sz="2800" dirty="0">
                <a:hlinkClick r:id="rId3"/>
              </a:rPr>
              <a:t>://</a:t>
            </a:r>
            <a:r>
              <a:rPr lang="en-US" sz="2800" dirty="0" smtClean="0">
                <a:hlinkClick r:id="rId3"/>
              </a:rPr>
              <a:t>www.visualstudio.com/en-us/get-started/load-test-your-app-vs.aspx</a:t>
            </a:r>
            <a:endParaRPr lang="en-US" sz="2800" dirty="0"/>
          </a:p>
        </p:txBody>
      </p:sp>
      <p:sp>
        <p:nvSpPr>
          <p:cNvPr id="3" name="Title 2"/>
          <p:cNvSpPr>
            <a:spLocks noGrp="1"/>
          </p:cNvSpPr>
          <p:nvPr>
            <p:ph type="title"/>
          </p:nvPr>
        </p:nvSpPr>
        <p:spPr/>
        <p:txBody>
          <a:bodyPr/>
          <a:lstStyle/>
          <a:p>
            <a:r>
              <a:rPr lang="en-US" b="1" dirty="0" smtClean="0">
                <a:solidFill>
                  <a:schemeClr val="bg1">
                    <a:lumMod val="50000"/>
                  </a:schemeClr>
                </a:solidFill>
              </a:rPr>
              <a:t>Load Test</a:t>
            </a:r>
            <a:endParaRPr lang="en-US" b="1" dirty="0">
              <a:solidFill>
                <a:schemeClr val="bg1">
                  <a:lumMod val="50000"/>
                </a:schemeClr>
              </a:solidFill>
            </a:endParaRPr>
          </a:p>
        </p:txBody>
      </p:sp>
    </p:spTree>
    <p:extLst>
      <p:ext uri="{BB962C8B-B14F-4D97-AF65-F5344CB8AC3E}">
        <p14:creationId xmlns:p14="http://schemas.microsoft.com/office/powerpoint/2010/main" val="94597391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558445"/>
          </a:xfrm>
        </p:spPr>
        <p:txBody>
          <a:bodyPr/>
          <a:lstStyle/>
          <a:p>
            <a:pPr marL="0" indent="0">
              <a:buNone/>
            </a:pPr>
            <a:endParaRPr lang="en-US" sz="3600" dirty="0" smtClean="0">
              <a:hlinkClick r:id="rId3"/>
            </a:endParaRPr>
          </a:p>
          <a:p>
            <a:pPr marL="0" indent="0">
              <a:buNone/>
            </a:pPr>
            <a:endParaRPr lang="en-US" sz="3600" dirty="0">
              <a:hlinkClick r:id="rId3"/>
            </a:endParaRPr>
          </a:p>
          <a:p>
            <a:pPr marL="0" indent="0">
              <a:buNone/>
            </a:pPr>
            <a:endParaRPr lang="en-US" sz="3600" dirty="0" smtClean="0">
              <a:hlinkClick r:id="rId3"/>
            </a:endParaRPr>
          </a:p>
          <a:p>
            <a:pPr marL="0" indent="0">
              <a:buNone/>
            </a:pPr>
            <a:endParaRPr lang="en-US" sz="3600" dirty="0">
              <a:hlinkClick r:id="rId3"/>
            </a:endParaRPr>
          </a:p>
          <a:p>
            <a:pPr marL="0" indent="0">
              <a:buNone/>
            </a:pPr>
            <a:endParaRPr lang="en-US" sz="3600" dirty="0" smtClean="0">
              <a:hlinkClick r:id="rId3"/>
            </a:endParaRPr>
          </a:p>
          <a:p>
            <a:pPr marL="0" indent="0">
              <a:buNone/>
            </a:pPr>
            <a:endParaRPr lang="en-US" sz="3600" dirty="0">
              <a:hlinkClick r:id="rId3"/>
            </a:endParaRPr>
          </a:p>
          <a:p>
            <a:pPr marL="0" indent="0">
              <a:buNone/>
            </a:pPr>
            <a:endParaRPr lang="en-US" sz="3600" dirty="0" smtClean="0">
              <a:hlinkClick r:id="rId3"/>
            </a:endParaRPr>
          </a:p>
          <a:p>
            <a:pPr marL="0" indent="0">
              <a:buNone/>
            </a:pPr>
            <a:endParaRPr lang="en-US" sz="3600" dirty="0">
              <a:hlinkClick r:id="rId3"/>
            </a:endParaRPr>
          </a:p>
          <a:p>
            <a:pPr marL="0" indent="0">
              <a:buNone/>
            </a:pPr>
            <a:r>
              <a:rPr lang="en-US" sz="3600" dirty="0" smtClean="0">
                <a:hlinkClick r:id="rId3"/>
              </a:rPr>
              <a:t>http</a:t>
            </a:r>
            <a:r>
              <a:rPr lang="en-US" sz="3600" dirty="0">
                <a:hlinkClick r:id="rId3"/>
              </a:rPr>
              <a:t>://</a:t>
            </a:r>
            <a:r>
              <a:rPr lang="en-US" sz="3600" dirty="0" smtClean="0">
                <a:hlinkClick r:id="rId3"/>
              </a:rPr>
              <a:t>msdn.microsoft.com/en-us/library/dn589799.aspx</a:t>
            </a:r>
            <a:endParaRPr lang="en-US" sz="3600" dirty="0" smtClean="0"/>
          </a:p>
        </p:txBody>
      </p:sp>
      <p:sp>
        <p:nvSpPr>
          <p:cNvPr id="3" name="Title 2"/>
          <p:cNvSpPr>
            <a:spLocks noGrp="1"/>
          </p:cNvSpPr>
          <p:nvPr>
            <p:ph type="title"/>
          </p:nvPr>
        </p:nvSpPr>
        <p:spPr/>
        <p:txBody>
          <a:bodyPr/>
          <a:lstStyle/>
          <a:p>
            <a:r>
              <a:rPr lang="en-US" b="1" dirty="0" smtClean="0"/>
              <a:t>Don’t reinvent the wheel</a:t>
            </a:r>
            <a:endParaRPr lang="en-US" b="1" dirty="0"/>
          </a:p>
        </p:txBody>
      </p:sp>
    </p:spTree>
    <p:extLst>
      <p:ext uri="{BB962C8B-B14F-4D97-AF65-F5344CB8AC3E}">
        <p14:creationId xmlns:p14="http://schemas.microsoft.com/office/powerpoint/2010/main" val="158580383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650778"/>
          </a:xfrm>
        </p:spPr>
        <p:txBody>
          <a:bodyPr/>
          <a:lstStyle/>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r>
              <a:rPr lang="en-US" sz="2400" dirty="0" smtClean="0"/>
              <a:t>Cloud </a:t>
            </a:r>
            <a:r>
              <a:rPr lang="en-US" sz="2400" dirty="0"/>
              <a:t>Services - </a:t>
            </a:r>
            <a:r>
              <a:rPr lang="en-US" sz="2400" dirty="0">
                <a:hlinkClick r:id="rId3"/>
              </a:rPr>
              <a:t>http://azure.microsoft.com/en-us/documentation/articles/cloud-services-nodejs-stage-application</a:t>
            </a:r>
            <a:r>
              <a:rPr lang="en-US" sz="2400" dirty="0" smtClean="0">
                <a:hlinkClick r:id="rId3"/>
              </a:rPr>
              <a:t>/</a:t>
            </a:r>
            <a:endParaRPr lang="en-US" sz="2400" dirty="0" smtClean="0"/>
          </a:p>
          <a:p>
            <a:r>
              <a:rPr lang="en-US" sz="2400" dirty="0" err="1" smtClean="0"/>
              <a:t>WebSites</a:t>
            </a:r>
            <a:r>
              <a:rPr lang="en-US" sz="2400" dirty="0"/>
              <a:t> - </a:t>
            </a:r>
            <a:r>
              <a:rPr lang="en-US" sz="2400" dirty="0">
                <a:hlinkClick r:id="rId4"/>
              </a:rPr>
              <a:t>http://</a:t>
            </a:r>
            <a:r>
              <a:rPr lang="en-US" sz="2400" dirty="0" smtClean="0">
                <a:hlinkClick r:id="rId4"/>
              </a:rPr>
              <a:t>azure.microsoft.com/en-us/documentation/articles/web-sites-staged-publishing/</a:t>
            </a:r>
            <a:r>
              <a:rPr lang="en-US" sz="2400" dirty="0" smtClean="0"/>
              <a:t> </a:t>
            </a:r>
            <a:endParaRPr lang="en-US" sz="2400" dirty="0"/>
          </a:p>
        </p:txBody>
      </p:sp>
      <p:sp>
        <p:nvSpPr>
          <p:cNvPr id="3" name="Title 2"/>
          <p:cNvSpPr>
            <a:spLocks noGrp="1"/>
          </p:cNvSpPr>
          <p:nvPr>
            <p:ph type="title"/>
          </p:nvPr>
        </p:nvSpPr>
        <p:spPr/>
        <p:txBody>
          <a:bodyPr/>
          <a:lstStyle/>
          <a:p>
            <a:r>
              <a:rPr lang="en-US" b="1" dirty="0" smtClean="0"/>
              <a:t>Stage Deployments</a:t>
            </a:r>
            <a:endParaRPr lang="en-US" b="1" dirty="0"/>
          </a:p>
        </p:txBody>
      </p:sp>
    </p:spTree>
    <p:extLst>
      <p:ext uri="{BB962C8B-B14F-4D97-AF65-F5344CB8AC3E}">
        <p14:creationId xmlns:p14="http://schemas.microsoft.com/office/powerpoint/2010/main" val="147601330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946243"/>
          </a:xfrm>
        </p:spPr>
        <p:txBody>
          <a:bodyPr/>
          <a:lstStyle/>
          <a:p>
            <a:pPr marL="0" indent="0">
              <a:buNone/>
            </a:pPr>
            <a:endParaRPr lang="en-US" sz="3600" dirty="0" smtClean="0">
              <a:hlinkClick r:id="rId3"/>
            </a:endParaRPr>
          </a:p>
          <a:p>
            <a:pPr marL="0" indent="0">
              <a:buNone/>
            </a:pPr>
            <a:endParaRPr lang="en-US" sz="3600" dirty="0">
              <a:hlinkClick r:id="rId3"/>
            </a:endParaRPr>
          </a:p>
          <a:p>
            <a:pPr marL="0" indent="0">
              <a:buNone/>
            </a:pPr>
            <a:endParaRPr lang="en-US" sz="3600" dirty="0" smtClean="0">
              <a:hlinkClick r:id="rId3"/>
            </a:endParaRPr>
          </a:p>
          <a:p>
            <a:pPr marL="0" indent="0">
              <a:buNone/>
            </a:pPr>
            <a:endParaRPr lang="en-US" sz="3600" dirty="0">
              <a:hlinkClick r:id="rId3"/>
            </a:endParaRPr>
          </a:p>
          <a:p>
            <a:pPr marL="0" indent="0">
              <a:buNone/>
            </a:pPr>
            <a:endParaRPr lang="en-US" sz="3600" dirty="0" smtClean="0">
              <a:hlinkClick r:id="rId3"/>
            </a:endParaRPr>
          </a:p>
          <a:p>
            <a:pPr marL="0" indent="0">
              <a:buNone/>
            </a:pPr>
            <a:endParaRPr lang="en-US" sz="3600" dirty="0">
              <a:hlinkClick r:id="rId3"/>
            </a:endParaRPr>
          </a:p>
          <a:p>
            <a:pPr marL="0" indent="0">
              <a:buNone/>
            </a:pPr>
            <a:r>
              <a:rPr lang="en-US" sz="3600" dirty="0" smtClean="0">
                <a:hlinkClick r:id="rId3"/>
              </a:rPr>
              <a:t>http</a:t>
            </a:r>
            <a:r>
              <a:rPr lang="en-US" sz="3600" dirty="0">
                <a:hlinkClick r:id="rId3"/>
              </a:rPr>
              <a:t>://</a:t>
            </a:r>
            <a:r>
              <a:rPr lang="en-US" sz="3600" dirty="0" smtClean="0">
                <a:hlinkClick r:id="rId3"/>
              </a:rPr>
              <a:t>blogs.msdn.com/b/kwill/archive/2014/12/02/windows-azure-diagnostics-upgrading-from-azure-sdk-2-4-to-azure-sdk-2-5.aspx</a:t>
            </a:r>
            <a:endParaRPr lang="en-US" sz="3600" dirty="0" smtClean="0"/>
          </a:p>
          <a:p>
            <a:endParaRPr lang="en-US" sz="3600" dirty="0"/>
          </a:p>
        </p:txBody>
      </p:sp>
      <p:sp>
        <p:nvSpPr>
          <p:cNvPr id="3" name="Title 2"/>
          <p:cNvSpPr>
            <a:spLocks noGrp="1"/>
          </p:cNvSpPr>
          <p:nvPr>
            <p:ph type="title"/>
          </p:nvPr>
        </p:nvSpPr>
        <p:spPr/>
        <p:txBody>
          <a:bodyPr/>
          <a:lstStyle/>
          <a:p>
            <a:r>
              <a:rPr lang="en-US" b="1" dirty="0" smtClean="0"/>
              <a:t>Telemetry is key</a:t>
            </a:r>
            <a:endParaRPr lang="en-US" b="1" dirty="0"/>
          </a:p>
        </p:txBody>
      </p:sp>
    </p:spTree>
    <p:extLst>
      <p:ext uri="{BB962C8B-B14F-4D97-AF65-F5344CB8AC3E}">
        <p14:creationId xmlns:p14="http://schemas.microsoft.com/office/powerpoint/2010/main" val="4402493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Its better with two</a:t>
            </a:r>
            <a:endParaRPr lang="en-US" b="1" dirty="0"/>
          </a:p>
        </p:txBody>
      </p:sp>
      <p:sp>
        <p:nvSpPr>
          <p:cNvPr id="4" name="Rectangle 3"/>
          <p:cNvSpPr/>
          <p:nvPr/>
        </p:nvSpPr>
        <p:spPr>
          <a:xfrm>
            <a:off x="198437" y="6469062"/>
            <a:ext cx="5459187" cy="369332"/>
          </a:xfrm>
          <a:prstGeom prst="rect">
            <a:avLst/>
          </a:prstGeom>
        </p:spPr>
        <p:txBody>
          <a:bodyPr wrap="none">
            <a:spAutoFit/>
          </a:bodyPr>
          <a:lstStyle/>
          <a:p>
            <a:r>
              <a:rPr lang="en-US" dirty="0"/>
              <a:t>http://azure.microsoft.com/en-us/support/legal/sla/</a:t>
            </a:r>
          </a:p>
        </p:txBody>
      </p:sp>
    </p:spTree>
    <p:extLst>
      <p:ext uri="{BB962C8B-B14F-4D97-AF65-F5344CB8AC3E}">
        <p14:creationId xmlns:p14="http://schemas.microsoft.com/office/powerpoint/2010/main" val="113584545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717941"/>
          </a:xfrm>
        </p:spPr>
        <p:txBody>
          <a:bodyPr/>
          <a:lstStyle/>
          <a:p>
            <a:r>
              <a:rPr lang="en-US" dirty="0"/>
              <a:t>Rate My Talk &amp; Download Slides + Code!</a:t>
            </a:r>
          </a:p>
          <a:p>
            <a:pPr lvl="1"/>
            <a:r>
              <a:rPr lang="en-US" dirty="0"/>
              <a:t>http://tinyurl.com/RateShawn </a:t>
            </a:r>
          </a:p>
          <a:p>
            <a:r>
              <a:rPr lang="en-US" dirty="0" smtClean="0"/>
              <a:t>Contact </a:t>
            </a:r>
            <a:r>
              <a:rPr lang="en-US" dirty="0"/>
              <a:t>Information</a:t>
            </a:r>
          </a:p>
          <a:p>
            <a:pPr lvl="1"/>
            <a:r>
              <a:rPr lang="en-US" dirty="0" smtClean="0"/>
              <a:t>Email: shawn@shawnweisfeld.com</a:t>
            </a:r>
            <a:endParaRPr lang="en-US" dirty="0"/>
          </a:p>
          <a:p>
            <a:pPr lvl="1"/>
            <a:r>
              <a:rPr lang="en-US" dirty="0" smtClean="0"/>
              <a:t>Blog: http</a:t>
            </a:r>
            <a:r>
              <a:rPr lang="en-US" dirty="0"/>
              <a:t>://www.shawnweisfeld.com</a:t>
            </a:r>
          </a:p>
          <a:p>
            <a:pPr lvl="1"/>
            <a:r>
              <a:rPr lang="en-US" dirty="0" smtClean="0"/>
              <a:t>Twitter: @</a:t>
            </a:r>
            <a:r>
              <a:rPr lang="en-US" dirty="0" err="1" smtClean="0"/>
              <a:t>shawnweisfeld</a:t>
            </a:r>
            <a:endParaRPr lang="en-US" dirty="0"/>
          </a:p>
          <a:p>
            <a:endParaRPr lang="en-US" dirty="0"/>
          </a:p>
        </p:txBody>
      </p:sp>
      <p:sp>
        <p:nvSpPr>
          <p:cNvPr id="3" name="Title 2"/>
          <p:cNvSpPr>
            <a:spLocks noGrp="1"/>
          </p:cNvSpPr>
          <p:nvPr>
            <p:ph type="title"/>
          </p:nvPr>
        </p:nvSpPr>
        <p:spPr/>
        <p:txBody>
          <a:bodyPr/>
          <a:lstStyle/>
          <a:p>
            <a:r>
              <a:rPr lang="en-US" dirty="0" smtClean="0"/>
              <a:t>Thank you! Your Feedback is Important</a:t>
            </a:r>
            <a:endParaRPr lang="en-US" dirty="0"/>
          </a:p>
        </p:txBody>
      </p:sp>
    </p:spTree>
    <p:extLst>
      <p:ext uri="{BB962C8B-B14F-4D97-AF65-F5344CB8AC3E}">
        <p14:creationId xmlns:p14="http://schemas.microsoft.com/office/powerpoint/2010/main" val="3494120760"/>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
        <p:nvSpPr>
          <p:cNvPr id="5" name="Text Box 3"/>
          <p:cNvSpPr txBox="1">
            <a:spLocks noChangeArrowheads="1"/>
          </p:cNvSpPr>
          <p:nvPr/>
        </p:nvSpPr>
        <p:spPr bwMode="blackWhite">
          <a:xfrm>
            <a:off x="273051" y="6079032"/>
            <a:ext cx="10974388" cy="618631"/>
          </a:xfrm>
          <a:prstGeom prst="rect">
            <a:avLst/>
          </a:prstGeom>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2014 </a:t>
            </a:r>
            <a:r>
              <a:rPr lang="en-US" sz="700" dirty="0">
                <a:gradFill>
                  <a:gsLst>
                    <a:gs pos="0">
                      <a:schemeClr val="tx1"/>
                    </a:gs>
                    <a:gs pos="100000">
                      <a:schemeClr val="tx1"/>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7224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092881"/>
          </a:xfrm>
        </p:spPr>
        <p:txBody>
          <a:bodyPr/>
          <a:lstStyle/>
          <a:p>
            <a:r>
              <a:rPr lang="en-US" dirty="0" smtClean="0"/>
              <a:t>Services</a:t>
            </a:r>
          </a:p>
          <a:p>
            <a:r>
              <a:rPr lang="en-US" dirty="0" smtClean="0"/>
              <a:t>Choices</a:t>
            </a:r>
          </a:p>
          <a:p>
            <a:r>
              <a:rPr lang="en-US" dirty="0" smtClean="0"/>
              <a:t>Tips</a:t>
            </a:r>
            <a:endParaRPr lang="en-US" dirty="0"/>
          </a:p>
        </p:txBody>
      </p:sp>
      <p:sp>
        <p:nvSpPr>
          <p:cNvPr id="3" name="Title 2"/>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361137399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0708" y="2841209"/>
            <a:ext cx="11887200" cy="1831975"/>
          </a:xfrm>
        </p:spPr>
        <p:txBody>
          <a:bodyPr/>
          <a:lstStyle/>
          <a:p>
            <a:r>
              <a:rPr lang="en-US" dirty="0" smtClean="0"/>
              <a:t>Services</a:t>
            </a:r>
            <a:endParaRPr lang="en-US" dirty="0"/>
          </a:p>
        </p:txBody>
      </p:sp>
      <p:grpSp>
        <p:nvGrpSpPr>
          <p:cNvPr id="5" name="Group 4"/>
          <p:cNvGrpSpPr/>
          <p:nvPr/>
        </p:nvGrpSpPr>
        <p:grpSpPr>
          <a:xfrm>
            <a:off x="5571836" y="1162260"/>
            <a:ext cx="1717885" cy="1612885"/>
            <a:chOff x="5665775" y="2466267"/>
            <a:chExt cx="1896557" cy="1772642"/>
          </a:xfrm>
        </p:grpSpPr>
        <p:sp>
          <p:nvSpPr>
            <p:cNvPr id="6" name="Rectangle 5"/>
            <p:cNvSpPr/>
            <p:nvPr/>
          </p:nvSpPr>
          <p:spPr bwMode="auto">
            <a:xfrm>
              <a:off x="5665775" y="2466267"/>
              <a:ext cx="1896557" cy="1772642"/>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91440" tIns="91440" rIns="91436" bIns="91440" numCol="1" rtlCol="0" anchor="b" anchorCtr="0" compatLnSpc="1">
              <a:prstTxWarp prst="textNoShape">
                <a:avLst/>
              </a:prstTxWarp>
            </a:bodyPr>
            <a:lstStyle/>
            <a:p>
              <a:pPr defTabSz="884315" fontAlgn="base">
                <a:spcBef>
                  <a:spcPct val="0"/>
                </a:spcBef>
                <a:spcAft>
                  <a:spcPct val="0"/>
                </a:spcAft>
                <a:defRPr/>
              </a:pPr>
              <a:r>
                <a:rPr lang="en-US" sz="2400" kern="0" dirty="0">
                  <a:gradFill>
                    <a:gsLst>
                      <a:gs pos="0">
                        <a:srgbClr val="FFFFFF"/>
                      </a:gs>
                      <a:gs pos="100000">
                        <a:srgbClr val="FFFFFF"/>
                      </a:gs>
                    </a:gsLst>
                    <a:lin ang="5400000" scaled="0"/>
                  </a:gradFill>
                  <a:latin typeface="Segoe UI"/>
                </a:rPr>
                <a:t>Storage</a:t>
              </a:r>
            </a:p>
          </p:txBody>
        </p:sp>
        <p:pic>
          <p:nvPicPr>
            <p:cNvPr id="7" name="Picture 2" descr="C:\Users\Jonahs\Dropbox\Projects SCOTT\MEET Windows Azure\source\Background\tile-icon-stor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2005983" y="1162260"/>
            <a:ext cx="1717885" cy="1612885"/>
            <a:chOff x="1685919" y="596839"/>
            <a:chExt cx="1896557" cy="1772642"/>
          </a:xfrm>
        </p:grpSpPr>
        <p:sp>
          <p:nvSpPr>
            <p:cNvPr id="9" name="Rectangle 8"/>
            <p:cNvSpPr/>
            <p:nvPr/>
          </p:nvSpPr>
          <p:spPr bwMode="auto">
            <a:xfrm>
              <a:off x="1685919" y="596839"/>
              <a:ext cx="1896557" cy="1772642"/>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91440" tIns="91440" rIns="91436" bIns="91440" numCol="1" rtlCol="0" anchor="b" anchorCtr="0" compatLnSpc="1">
              <a:prstTxWarp prst="textNoShape">
                <a:avLst/>
              </a:prstTxWarp>
            </a:bodyPr>
            <a:lstStyle/>
            <a:p>
              <a:pPr defTabSz="884315" fontAlgn="base">
                <a:spcBef>
                  <a:spcPct val="0"/>
                </a:spcBef>
                <a:spcAft>
                  <a:spcPct val="0"/>
                </a:spcAft>
                <a:defRPr/>
              </a:pPr>
              <a:r>
                <a:rPr lang="en-US" sz="2400" kern="0" dirty="0">
                  <a:gradFill>
                    <a:gsLst>
                      <a:gs pos="0">
                        <a:srgbClr val="FFFFFF"/>
                      </a:gs>
                      <a:gs pos="100000">
                        <a:srgbClr val="FFFFFF"/>
                      </a:gs>
                    </a:gsLst>
                    <a:lin ang="5400000" scaled="0"/>
                  </a:gradFill>
                  <a:latin typeface="Segoe UI"/>
                </a:rPr>
                <a:t>Big </a:t>
              </a:r>
              <a:r>
                <a:rPr lang="en-US" sz="2400" kern="0" dirty="0" smtClean="0">
                  <a:gradFill>
                    <a:gsLst>
                      <a:gs pos="0">
                        <a:srgbClr val="FFFFFF"/>
                      </a:gs>
                      <a:gs pos="100000">
                        <a:srgbClr val="FFFFFF"/>
                      </a:gs>
                    </a:gsLst>
                    <a:lin ang="5400000" scaled="0"/>
                  </a:gradFill>
                  <a:latin typeface="Segoe UI"/>
                </a:rPr>
                <a:t>Data</a:t>
              </a:r>
              <a:endParaRPr lang="en-US" sz="2400" kern="0" dirty="0">
                <a:gradFill>
                  <a:gsLst>
                    <a:gs pos="0">
                      <a:srgbClr val="FFFFFF"/>
                    </a:gs>
                    <a:gs pos="100000">
                      <a:srgbClr val="FFFFFF"/>
                    </a:gs>
                  </a:gsLst>
                  <a:lin ang="5400000" scaled="0"/>
                </a:gradFill>
                <a:latin typeface="Segoe UI"/>
              </a:endParaRPr>
            </a:p>
          </p:txBody>
        </p:sp>
        <p:pic>
          <p:nvPicPr>
            <p:cNvPr id="10" name="Picture 3" descr="C:\Users\Jonahs\Dropbox\Projects SCOTT\MEET Windows Azure\source\Background\tile-icon-bigdat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2075"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5571452" y="2841209"/>
            <a:ext cx="1717885" cy="1612885"/>
            <a:chOff x="3671322" y="4341709"/>
            <a:chExt cx="1896557" cy="1772642"/>
          </a:xfrm>
        </p:grpSpPr>
        <p:sp>
          <p:nvSpPr>
            <p:cNvPr id="12" name="Rectangle 11"/>
            <p:cNvSpPr/>
            <p:nvPr/>
          </p:nvSpPr>
          <p:spPr bwMode="auto">
            <a:xfrm>
              <a:off x="3671322" y="4341709"/>
              <a:ext cx="1896557" cy="1772642"/>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91440" tIns="91440" rIns="91436" bIns="91440" numCol="1" rtlCol="0" anchor="b" anchorCtr="0" compatLnSpc="1">
              <a:prstTxWarp prst="textNoShape">
                <a:avLst/>
              </a:prstTxWarp>
            </a:bodyPr>
            <a:lstStyle/>
            <a:p>
              <a:pPr defTabSz="884315" fontAlgn="base">
                <a:spcBef>
                  <a:spcPct val="0"/>
                </a:spcBef>
                <a:spcAft>
                  <a:spcPct val="0"/>
                </a:spcAft>
                <a:defRPr/>
              </a:pPr>
              <a:r>
                <a:rPr lang="en-US" sz="2400" kern="0" dirty="0">
                  <a:gradFill>
                    <a:gsLst>
                      <a:gs pos="0">
                        <a:srgbClr val="FFFFFF"/>
                      </a:gs>
                      <a:gs pos="100000">
                        <a:srgbClr val="FFFFFF"/>
                      </a:gs>
                    </a:gsLst>
                    <a:lin ang="5400000" scaled="0"/>
                  </a:gradFill>
                  <a:latin typeface="Segoe UI"/>
                </a:rPr>
                <a:t>Caching</a:t>
              </a:r>
            </a:p>
          </p:txBody>
        </p:sp>
        <p:pic>
          <p:nvPicPr>
            <p:cNvPr id="13" name="Picture 4" descr="C:\Users\Jonahs\Dropbox\Projects SCOTT\MEET Windows Azure\source\Background\tile-icon-cach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3856" y="464308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5571455" y="4522537"/>
            <a:ext cx="1717885" cy="1612885"/>
            <a:chOff x="5656726" y="4341709"/>
            <a:chExt cx="1896557" cy="1772642"/>
          </a:xfrm>
        </p:grpSpPr>
        <p:sp>
          <p:nvSpPr>
            <p:cNvPr id="15" name="Rectangle 14"/>
            <p:cNvSpPr/>
            <p:nvPr/>
          </p:nvSpPr>
          <p:spPr bwMode="auto">
            <a:xfrm>
              <a:off x="5656726" y="4341709"/>
              <a:ext cx="1896557" cy="1772642"/>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91440" tIns="91440" rIns="91436" bIns="91440" numCol="1" rtlCol="0" anchor="b" anchorCtr="0" compatLnSpc="1">
              <a:prstTxWarp prst="textNoShape">
                <a:avLst/>
              </a:prstTxWarp>
            </a:bodyPr>
            <a:lstStyle/>
            <a:p>
              <a:pPr defTabSz="884315" fontAlgn="base">
                <a:spcBef>
                  <a:spcPct val="0"/>
                </a:spcBef>
                <a:spcAft>
                  <a:spcPct val="0"/>
                </a:spcAft>
                <a:defRPr/>
              </a:pPr>
              <a:r>
                <a:rPr lang="en-US" sz="2400" kern="0" dirty="0">
                  <a:gradFill>
                    <a:gsLst>
                      <a:gs pos="0">
                        <a:srgbClr val="FFFFFF"/>
                      </a:gs>
                      <a:gs pos="100000">
                        <a:srgbClr val="FFFFFF"/>
                      </a:gs>
                    </a:gsLst>
                    <a:lin ang="5400000" scaled="0"/>
                  </a:gradFill>
                  <a:latin typeface="Segoe UI"/>
                </a:rPr>
                <a:t>CDN</a:t>
              </a:r>
            </a:p>
          </p:txBody>
        </p:sp>
        <p:pic>
          <p:nvPicPr>
            <p:cNvPr id="16" name="Picture 5" descr="C:\Users\Jonahs\Dropbox\Projects SCOTT\MEET Windows Azure\source\Background\tile-icon-CD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9260"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p:nvGrpSpPr>
        <p:grpSpPr>
          <a:xfrm>
            <a:off x="3788719" y="1162260"/>
            <a:ext cx="1717885" cy="1612885"/>
            <a:chOff x="3671323" y="596839"/>
            <a:chExt cx="1896557" cy="1772642"/>
          </a:xfrm>
        </p:grpSpPr>
        <p:sp>
          <p:nvSpPr>
            <p:cNvPr id="18" name="Rectangle 17"/>
            <p:cNvSpPr/>
            <p:nvPr/>
          </p:nvSpPr>
          <p:spPr bwMode="auto">
            <a:xfrm>
              <a:off x="3671323" y="596839"/>
              <a:ext cx="1896557" cy="1772642"/>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91440" tIns="91440" rIns="91436" bIns="91440" numCol="1" rtlCol="0" anchor="b" anchorCtr="0" compatLnSpc="1">
              <a:prstTxWarp prst="textNoShape">
                <a:avLst/>
              </a:prstTxWarp>
            </a:bodyPr>
            <a:lstStyle/>
            <a:p>
              <a:pPr defTabSz="884315" fontAlgn="base">
                <a:spcBef>
                  <a:spcPct val="0"/>
                </a:spcBef>
                <a:spcAft>
                  <a:spcPct val="0"/>
                </a:spcAft>
                <a:defRPr/>
              </a:pPr>
              <a:r>
                <a:rPr lang="en-US" sz="2400" kern="0" dirty="0">
                  <a:gradFill>
                    <a:gsLst>
                      <a:gs pos="0">
                        <a:srgbClr val="FFFFFF"/>
                      </a:gs>
                      <a:gs pos="100000">
                        <a:srgbClr val="FFFFFF"/>
                      </a:gs>
                    </a:gsLst>
                    <a:lin ang="5400000" scaled="0"/>
                  </a:gradFill>
                  <a:latin typeface="Segoe UI"/>
                </a:rPr>
                <a:t>Database</a:t>
              </a:r>
            </a:p>
          </p:txBody>
        </p:sp>
        <p:pic>
          <p:nvPicPr>
            <p:cNvPr id="19" name="Picture 6" descr="C:\Users\Jonahs\Dropbox\Projects SCOTT\MEET Windows Azure\source\Background\tile-icon-databas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3856"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p:cNvGrpSpPr/>
          <p:nvPr/>
        </p:nvGrpSpPr>
        <p:grpSpPr>
          <a:xfrm>
            <a:off x="9153315" y="2841209"/>
            <a:ext cx="1717885" cy="1612885"/>
            <a:chOff x="9645631" y="2476591"/>
            <a:chExt cx="1896557" cy="1772642"/>
          </a:xfrm>
        </p:grpSpPr>
        <p:sp>
          <p:nvSpPr>
            <p:cNvPr id="21" name="Rectangle 20"/>
            <p:cNvSpPr/>
            <p:nvPr/>
          </p:nvSpPr>
          <p:spPr bwMode="auto">
            <a:xfrm>
              <a:off x="9645631" y="2476591"/>
              <a:ext cx="1896557" cy="1772642"/>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91440" tIns="91440" rIns="91436" bIns="91440" numCol="1" rtlCol="0" anchor="b" anchorCtr="0" compatLnSpc="1">
              <a:prstTxWarp prst="textNoShape">
                <a:avLst/>
              </a:prstTxWarp>
            </a:bodyPr>
            <a:lstStyle/>
            <a:p>
              <a:pPr defTabSz="884315" fontAlgn="base">
                <a:spcBef>
                  <a:spcPct val="0"/>
                </a:spcBef>
                <a:spcAft>
                  <a:spcPct val="0"/>
                </a:spcAft>
                <a:defRPr/>
              </a:pPr>
              <a:r>
                <a:rPr lang="en-US" sz="2400" kern="0" dirty="0">
                  <a:gradFill>
                    <a:gsLst>
                      <a:gs pos="0">
                        <a:srgbClr val="FFFFFF"/>
                      </a:gs>
                      <a:gs pos="100000">
                        <a:srgbClr val="FFFFFF"/>
                      </a:gs>
                    </a:gsLst>
                    <a:lin ang="5400000" scaled="0"/>
                  </a:gradFill>
                  <a:latin typeface="Segoe UI"/>
                </a:rPr>
                <a:t>Identity</a:t>
              </a:r>
            </a:p>
          </p:txBody>
        </p:sp>
        <p:pic>
          <p:nvPicPr>
            <p:cNvPr id="22" name="Picture 7" descr="C:\Users\Jonahs\Dropbox\Projects SCOTT\MEET Windows Azure\source\Background\tile-icon-identity.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68165" y="270556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p:cNvGrpSpPr/>
          <p:nvPr/>
        </p:nvGrpSpPr>
        <p:grpSpPr>
          <a:xfrm>
            <a:off x="3788719" y="4522537"/>
            <a:ext cx="1717885" cy="1612885"/>
            <a:chOff x="5665775" y="596839"/>
            <a:chExt cx="1896557" cy="1772642"/>
          </a:xfrm>
        </p:grpSpPr>
        <p:sp>
          <p:nvSpPr>
            <p:cNvPr id="24" name="Rectangle 23"/>
            <p:cNvSpPr/>
            <p:nvPr/>
          </p:nvSpPr>
          <p:spPr bwMode="auto">
            <a:xfrm>
              <a:off x="5665775" y="596839"/>
              <a:ext cx="1896557" cy="1772642"/>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91440" tIns="91440" rIns="91436" bIns="91440" numCol="1" rtlCol="0" anchor="b" anchorCtr="0" compatLnSpc="1">
              <a:prstTxWarp prst="textNoShape">
                <a:avLst/>
              </a:prstTxWarp>
            </a:bodyPr>
            <a:lstStyle/>
            <a:p>
              <a:pPr defTabSz="884315" fontAlgn="base">
                <a:spcBef>
                  <a:spcPct val="0"/>
                </a:spcBef>
                <a:spcAft>
                  <a:spcPct val="0"/>
                </a:spcAft>
                <a:defRPr/>
              </a:pPr>
              <a:r>
                <a:rPr lang="en-US" sz="2400" kern="0" dirty="0">
                  <a:gradFill>
                    <a:gsLst>
                      <a:gs pos="0">
                        <a:srgbClr val="FFFFFF"/>
                      </a:gs>
                      <a:gs pos="100000">
                        <a:srgbClr val="FFFFFF"/>
                      </a:gs>
                    </a:gsLst>
                    <a:lin ang="5400000" scaled="0"/>
                  </a:gradFill>
                  <a:latin typeface="Segoe UI"/>
                </a:rPr>
                <a:t>Media</a:t>
              </a:r>
            </a:p>
          </p:txBody>
        </p:sp>
        <p:pic>
          <p:nvPicPr>
            <p:cNvPr id="25" name="Picture 8" descr="C:\Users\Jonahs\Dropbox\Projects SCOTT\MEET Windows Azure\source\Background\tile-icon-media.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88309" y="89821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p:cNvGrpSpPr/>
          <p:nvPr/>
        </p:nvGrpSpPr>
        <p:grpSpPr>
          <a:xfrm>
            <a:off x="7362384" y="2839661"/>
            <a:ext cx="1717885" cy="1612885"/>
            <a:chOff x="7651179" y="2466267"/>
            <a:chExt cx="1896557" cy="1772642"/>
          </a:xfrm>
        </p:grpSpPr>
        <p:sp>
          <p:nvSpPr>
            <p:cNvPr id="27" name="Rectangle 26"/>
            <p:cNvSpPr/>
            <p:nvPr/>
          </p:nvSpPr>
          <p:spPr bwMode="auto">
            <a:xfrm>
              <a:off x="7651179" y="2466267"/>
              <a:ext cx="1896557" cy="1772642"/>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91440" tIns="91440" rIns="91436" bIns="91440" numCol="1" rtlCol="0" anchor="b" anchorCtr="0" compatLnSpc="1">
              <a:prstTxWarp prst="textNoShape">
                <a:avLst/>
              </a:prstTxWarp>
            </a:bodyPr>
            <a:lstStyle/>
            <a:p>
              <a:pPr defTabSz="884315" fontAlgn="base">
                <a:spcBef>
                  <a:spcPct val="0"/>
                </a:spcBef>
                <a:spcAft>
                  <a:spcPct val="0"/>
                </a:spcAft>
                <a:defRPr/>
              </a:pPr>
              <a:r>
                <a:rPr lang="en-US" sz="2400" kern="0" dirty="0">
                  <a:gradFill>
                    <a:gsLst>
                      <a:gs pos="0">
                        <a:srgbClr val="FFFFFF"/>
                      </a:gs>
                      <a:gs pos="100000">
                        <a:srgbClr val="FFFFFF"/>
                      </a:gs>
                    </a:gsLst>
                    <a:lin ang="5400000" scaled="0"/>
                  </a:gradFill>
                  <a:latin typeface="Segoe UI"/>
                </a:rPr>
                <a:t>Messaging</a:t>
              </a:r>
            </a:p>
          </p:txBody>
        </p:sp>
        <p:pic>
          <p:nvPicPr>
            <p:cNvPr id="28" name="Picture 9" descr="C:\Users\Jonahs\Dropbox\Projects SCOTT\MEET Windows Azure\source\Background\tile-icon-messaging.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73712"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p:cNvGrpSpPr/>
          <p:nvPr/>
        </p:nvGrpSpPr>
        <p:grpSpPr>
          <a:xfrm>
            <a:off x="7362384" y="4522537"/>
            <a:ext cx="1717885" cy="1612885"/>
            <a:chOff x="7651178" y="4341709"/>
            <a:chExt cx="1896557" cy="1772642"/>
          </a:xfrm>
        </p:grpSpPr>
        <p:sp>
          <p:nvSpPr>
            <p:cNvPr id="30" name="Rectangle 29"/>
            <p:cNvSpPr/>
            <p:nvPr/>
          </p:nvSpPr>
          <p:spPr bwMode="auto">
            <a:xfrm>
              <a:off x="7651178" y="4341709"/>
              <a:ext cx="1896557" cy="1772642"/>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91440" tIns="91440" rIns="91436" bIns="91440" numCol="1" rtlCol="0" anchor="b" anchorCtr="0" compatLnSpc="1">
              <a:prstTxWarp prst="textNoShape">
                <a:avLst/>
              </a:prstTxWarp>
            </a:bodyPr>
            <a:lstStyle/>
            <a:p>
              <a:pPr defTabSz="884315" fontAlgn="base">
                <a:spcBef>
                  <a:spcPct val="0"/>
                </a:spcBef>
                <a:spcAft>
                  <a:spcPct val="0"/>
                </a:spcAft>
                <a:defRPr/>
              </a:pPr>
              <a:r>
                <a:rPr lang="en-US" sz="2100" kern="0" dirty="0">
                  <a:gradFill>
                    <a:gsLst>
                      <a:gs pos="0">
                        <a:srgbClr val="FFFFFF"/>
                      </a:gs>
                      <a:gs pos="100000">
                        <a:srgbClr val="FFFFFF"/>
                      </a:gs>
                    </a:gsLst>
                    <a:lin ang="5400000" scaled="0"/>
                  </a:gradFill>
                  <a:latin typeface="Segoe UI"/>
                </a:rPr>
                <a:t>Networking</a:t>
              </a:r>
            </a:p>
          </p:txBody>
        </p:sp>
        <p:pic>
          <p:nvPicPr>
            <p:cNvPr id="31" name="Picture 10" descr="C:\Users\Jonahs\Dropbox\Projects SCOTT\MEET Windows Azure\source\Background\tile-icon-network.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73712"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p:cNvGrpSpPr/>
          <p:nvPr/>
        </p:nvGrpSpPr>
        <p:grpSpPr>
          <a:xfrm>
            <a:off x="7369792" y="1162260"/>
            <a:ext cx="1717885" cy="1612885"/>
            <a:chOff x="5665775" y="2466267"/>
            <a:chExt cx="1896557" cy="1772642"/>
          </a:xfrm>
        </p:grpSpPr>
        <p:sp>
          <p:nvSpPr>
            <p:cNvPr id="33" name="Rectangle 32"/>
            <p:cNvSpPr/>
            <p:nvPr/>
          </p:nvSpPr>
          <p:spPr bwMode="auto">
            <a:xfrm>
              <a:off x="5665775" y="2466267"/>
              <a:ext cx="1896557" cy="1772642"/>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91440" tIns="91440" rIns="91436" bIns="91440" numCol="1" rtlCol="0" anchor="b" anchorCtr="0" compatLnSpc="1">
              <a:prstTxWarp prst="textNoShape">
                <a:avLst/>
              </a:prstTxWarp>
            </a:bodyPr>
            <a:lstStyle/>
            <a:p>
              <a:pPr defTabSz="884315" fontAlgn="base">
                <a:spcBef>
                  <a:spcPct val="0"/>
                </a:spcBef>
                <a:spcAft>
                  <a:spcPct val="0"/>
                </a:spcAft>
                <a:defRPr/>
              </a:pPr>
              <a:r>
                <a:rPr lang="en-US" sz="2400" kern="0" dirty="0">
                  <a:gradFill>
                    <a:gsLst>
                      <a:gs pos="0">
                        <a:srgbClr val="FFFFFF"/>
                      </a:gs>
                      <a:gs pos="100000">
                        <a:srgbClr val="FFFFFF"/>
                      </a:gs>
                    </a:gsLst>
                    <a:lin ang="5400000" scaled="0"/>
                  </a:gradFill>
                  <a:latin typeface="Segoe UI"/>
                </a:rPr>
                <a:t>Traffic</a:t>
              </a:r>
            </a:p>
          </p:txBody>
        </p:sp>
        <p:pic>
          <p:nvPicPr>
            <p:cNvPr id="34" name="Picture 2"/>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Rectangle 34"/>
          <p:cNvSpPr/>
          <p:nvPr/>
        </p:nvSpPr>
        <p:spPr bwMode="auto">
          <a:xfrm>
            <a:off x="9153315" y="4522537"/>
            <a:ext cx="1717885" cy="1612885"/>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121917" tIns="121917" rIns="121912" bIns="121917" numCol="1" rtlCol="0" anchor="b" anchorCtr="0" compatLnSpc="1">
            <a:prstTxWarp prst="textNoShape">
              <a:avLst/>
            </a:prstTxWarp>
          </a:bodyPr>
          <a:lstStyle/>
          <a:p>
            <a:pPr defTabSz="884315" fontAlgn="base">
              <a:spcBef>
                <a:spcPct val="0"/>
              </a:spcBef>
              <a:spcAft>
                <a:spcPct val="0"/>
              </a:spcAft>
              <a:defRPr/>
            </a:pPr>
            <a:r>
              <a:rPr lang="en-US" sz="2100" kern="0" dirty="0">
                <a:gradFill>
                  <a:gsLst>
                    <a:gs pos="0">
                      <a:srgbClr val="FFFFFF"/>
                    </a:gs>
                    <a:gs pos="100000">
                      <a:srgbClr val="FFFFFF"/>
                    </a:gs>
                  </a:gsLst>
                  <a:lin ang="5400000" scaled="0"/>
                </a:gradFill>
                <a:latin typeface="Segoe UI"/>
              </a:rPr>
              <a:t>Mobile</a:t>
            </a:r>
          </a:p>
        </p:txBody>
      </p:sp>
    </p:spTree>
    <p:extLst>
      <p:ext uri="{BB962C8B-B14F-4D97-AF65-F5344CB8AC3E}">
        <p14:creationId xmlns:p14="http://schemas.microsoft.com/office/powerpoint/2010/main" val="6089803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10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1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2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25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nodeType="withEffect">
                                  <p:stCondLst>
                                    <p:cond delay="30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nodeType="withEffect">
                                  <p:stCondLst>
                                    <p:cond delay="35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nodeType="withEffect">
                                  <p:stCondLst>
                                    <p:cond delay="4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45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50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5515356"/>
          </a:xfrm>
        </p:spPr>
        <p:txBody>
          <a:bodyPr/>
          <a:lstStyle/>
          <a:p>
            <a:pPr fontAlgn="ctr"/>
            <a:r>
              <a:rPr lang="en-US" sz="3200" dirty="0"/>
              <a:t>Compute</a:t>
            </a:r>
          </a:p>
          <a:p>
            <a:pPr fontAlgn="ctr"/>
            <a:r>
              <a:rPr lang="en-US" sz="3200" dirty="0"/>
              <a:t>Web &amp; Mobile</a:t>
            </a:r>
          </a:p>
          <a:p>
            <a:pPr fontAlgn="ctr"/>
            <a:r>
              <a:rPr lang="en-US" sz="3200" dirty="0"/>
              <a:t>Data &amp; Storage</a:t>
            </a:r>
          </a:p>
          <a:p>
            <a:pPr fontAlgn="ctr"/>
            <a:r>
              <a:rPr lang="en-US" sz="3200" dirty="0"/>
              <a:t>Analytics</a:t>
            </a:r>
          </a:p>
          <a:p>
            <a:pPr fontAlgn="ctr"/>
            <a:r>
              <a:rPr lang="en-US" sz="3200" dirty="0"/>
              <a:t>Networking</a:t>
            </a:r>
          </a:p>
          <a:p>
            <a:pPr fontAlgn="ctr"/>
            <a:r>
              <a:rPr lang="en-US" sz="3200" dirty="0"/>
              <a:t>Media &amp; CDN</a:t>
            </a:r>
          </a:p>
          <a:p>
            <a:pPr fontAlgn="ctr"/>
            <a:r>
              <a:rPr lang="en-US" sz="3200" dirty="0"/>
              <a:t>Hybrid Integration</a:t>
            </a:r>
          </a:p>
          <a:p>
            <a:pPr fontAlgn="ctr"/>
            <a:r>
              <a:rPr lang="en-US" sz="3200" dirty="0"/>
              <a:t>Identity &amp; Access Management</a:t>
            </a:r>
          </a:p>
          <a:p>
            <a:pPr fontAlgn="ctr"/>
            <a:r>
              <a:rPr lang="en-US" sz="3200" dirty="0"/>
              <a:t>Developer Services</a:t>
            </a:r>
          </a:p>
          <a:p>
            <a:pPr fontAlgn="ctr"/>
            <a:r>
              <a:rPr lang="en-US" sz="3200" dirty="0" smtClean="0"/>
              <a:t>Management</a:t>
            </a:r>
            <a:endParaRPr lang="en-US" sz="3200" dirty="0"/>
          </a:p>
        </p:txBody>
      </p:sp>
      <p:sp>
        <p:nvSpPr>
          <p:cNvPr id="2" name="Title 1"/>
          <p:cNvSpPr>
            <a:spLocks noGrp="1"/>
          </p:cNvSpPr>
          <p:nvPr>
            <p:ph type="title"/>
          </p:nvPr>
        </p:nvSpPr>
        <p:spPr/>
        <p:txBody>
          <a:bodyPr/>
          <a:lstStyle/>
          <a:p>
            <a:r>
              <a:rPr lang="en-US" dirty="0" smtClean="0"/>
              <a:t>10 Categories</a:t>
            </a:r>
            <a:endParaRPr lang="en-US" dirty="0"/>
          </a:p>
        </p:txBody>
      </p:sp>
    </p:spTree>
    <p:extLst>
      <p:ext uri="{BB962C8B-B14F-4D97-AF65-F5344CB8AC3E}">
        <p14:creationId xmlns:p14="http://schemas.microsoft.com/office/powerpoint/2010/main" val="155592185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37 services . . . and growing</a:t>
            </a:r>
            <a:endParaRPr lang="en-US" dirty="0"/>
          </a:p>
        </p:txBody>
      </p:sp>
      <p:sp>
        <p:nvSpPr>
          <p:cNvPr id="2" name="Text Placeholder 1"/>
          <p:cNvSpPr>
            <a:spLocks noGrp="1"/>
          </p:cNvSpPr>
          <p:nvPr>
            <p:ph type="body" sz="quarter" idx="10"/>
          </p:nvPr>
        </p:nvSpPr>
        <p:spPr>
          <a:xfrm>
            <a:off x="274639" y="1212849"/>
            <a:ext cx="5486399" cy="5455340"/>
          </a:xfrm>
        </p:spPr>
        <p:txBody>
          <a:bodyPr/>
          <a:lstStyle/>
          <a:p>
            <a:pPr marL="457200" indent="-457200" fontAlgn="ctr">
              <a:spcBef>
                <a:spcPts val="0"/>
              </a:spcBef>
              <a:buFont typeface="+mj-lt"/>
              <a:buAutoNum type="arabicPeriod"/>
            </a:pPr>
            <a:r>
              <a:rPr lang="en-US" sz="2000" dirty="0"/>
              <a:t>Virtual Machines</a:t>
            </a:r>
          </a:p>
          <a:p>
            <a:pPr marL="457200" indent="-457200" fontAlgn="ctr">
              <a:spcBef>
                <a:spcPts val="0"/>
              </a:spcBef>
              <a:buFont typeface="+mj-lt"/>
              <a:buAutoNum type="arabicPeriod"/>
            </a:pPr>
            <a:r>
              <a:rPr lang="en-US" sz="2000" dirty="0"/>
              <a:t>Cloud Services</a:t>
            </a:r>
          </a:p>
          <a:p>
            <a:pPr marL="457200" indent="-457200" fontAlgn="ctr">
              <a:spcBef>
                <a:spcPts val="0"/>
              </a:spcBef>
              <a:buFont typeface="+mj-lt"/>
              <a:buAutoNum type="arabicPeriod"/>
            </a:pPr>
            <a:r>
              <a:rPr lang="en-US" sz="2000" dirty="0"/>
              <a:t>Batch  </a:t>
            </a:r>
          </a:p>
          <a:p>
            <a:pPr marL="457200" indent="-457200" fontAlgn="ctr">
              <a:spcBef>
                <a:spcPts val="0"/>
              </a:spcBef>
              <a:buFont typeface="+mj-lt"/>
              <a:buAutoNum type="arabicPeriod"/>
            </a:pPr>
            <a:r>
              <a:rPr lang="en-US" sz="2000" dirty="0" err="1"/>
              <a:t>RemoteApp</a:t>
            </a:r>
            <a:r>
              <a:rPr lang="en-US" sz="2000" dirty="0"/>
              <a:t> </a:t>
            </a:r>
          </a:p>
          <a:p>
            <a:pPr marL="457200" indent="-457200" fontAlgn="ctr">
              <a:spcBef>
                <a:spcPts val="0"/>
              </a:spcBef>
              <a:buFont typeface="+mj-lt"/>
              <a:buAutoNum type="arabicPeriod"/>
            </a:pPr>
            <a:r>
              <a:rPr lang="en-US" sz="2000" dirty="0"/>
              <a:t>Websites  </a:t>
            </a:r>
          </a:p>
          <a:p>
            <a:pPr marL="457200" indent="-457200" fontAlgn="ctr">
              <a:spcBef>
                <a:spcPts val="0"/>
              </a:spcBef>
              <a:buFont typeface="+mj-lt"/>
              <a:buAutoNum type="arabicPeriod"/>
            </a:pPr>
            <a:r>
              <a:rPr lang="en-US" sz="2000" dirty="0"/>
              <a:t>Mobile Services</a:t>
            </a:r>
          </a:p>
          <a:p>
            <a:pPr marL="457200" indent="-457200" fontAlgn="ctr">
              <a:spcBef>
                <a:spcPts val="0"/>
              </a:spcBef>
              <a:buFont typeface="+mj-lt"/>
              <a:buAutoNum type="arabicPeriod"/>
            </a:pPr>
            <a:r>
              <a:rPr lang="en-US" sz="2000" dirty="0"/>
              <a:t>API Management</a:t>
            </a:r>
          </a:p>
          <a:p>
            <a:pPr marL="457200" indent="-457200" fontAlgn="ctr">
              <a:spcBef>
                <a:spcPts val="0"/>
              </a:spcBef>
              <a:buFont typeface="+mj-lt"/>
              <a:buAutoNum type="arabicPeriod"/>
            </a:pPr>
            <a:r>
              <a:rPr lang="en-US" sz="2000" dirty="0"/>
              <a:t>Notification Hubs</a:t>
            </a:r>
          </a:p>
          <a:p>
            <a:pPr marL="457200" indent="-457200" fontAlgn="ctr">
              <a:spcBef>
                <a:spcPts val="0"/>
              </a:spcBef>
              <a:buFont typeface="+mj-lt"/>
              <a:buAutoNum type="arabicPeriod"/>
            </a:pPr>
            <a:r>
              <a:rPr lang="en-US" sz="2000" dirty="0"/>
              <a:t>Mobile Engagement</a:t>
            </a:r>
          </a:p>
          <a:p>
            <a:pPr marL="457200" indent="-457200" fontAlgn="ctr">
              <a:spcBef>
                <a:spcPts val="0"/>
              </a:spcBef>
              <a:buFont typeface="+mj-lt"/>
              <a:buAutoNum type="arabicPeriod"/>
            </a:pPr>
            <a:r>
              <a:rPr lang="en-US" sz="2000" dirty="0"/>
              <a:t>SQL Database  </a:t>
            </a:r>
          </a:p>
          <a:p>
            <a:pPr marL="457200" indent="-457200" fontAlgn="ctr">
              <a:spcBef>
                <a:spcPts val="0"/>
              </a:spcBef>
              <a:buFont typeface="+mj-lt"/>
              <a:buAutoNum type="arabicPeriod"/>
            </a:pPr>
            <a:r>
              <a:rPr lang="en-US" sz="2000" dirty="0" err="1"/>
              <a:t>DocumentDB</a:t>
            </a:r>
            <a:r>
              <a:rPr lang="en-US" sz="2000" dirty="0"/>
              <a:t>  </a:t>
            </a:r>
          </a:p>
          <a:p>
            <a:pPr marL="457200" indent="-457200" fontAlgn="ctr">
              <a:spcBef>
                <a:spcPts val="0"/>
              </a:spcBef>
              <a:buFont typeface="+mj-lt"/>
              <a:buAutoNum type="arabicPeriod"/>
            </a:pPr>
            <a:r>
              <a:rPr lang="en-US" sz="2000" dirty="0" err="1"/>
              <a:t>Redis</a:t>
            </a:r>
            <a:r>
              <a:rPr lang="en-US" sz="2000" dirty="0"/>
              <a:t> Cache  </a:t>
            </a:r>
          </a:p>
          <a:p>
            <a:pPr marL="457200" indent="-457200" fontAlgn="ctr">
              <a:spcBef>
                <a:spcPts val="0"/>
              </a:spcBef>
              <a:buFont typeface="+mj-lt"/>
              <a:buAutoNum type="arabicPeriod"/>
            </a:pPr>
            <a:r>
              <a:rPr lang="en-US" sz="2000" dirty="0"/>
              <a:t>Storage  </a:t>
            </a:r>
          </a:p>
          <a:p>
            <a:pPr marL="457200" indent="-457200" fontAlgn="ctr">
              <a:spcBef>
                <a:spcPts val="0"/>
              </a:spcBef>
              <a:buFont typeface="+mj-lt"/>
              <a:buAutoNum type="arabicPeriod"/>
            </a:pPr>
            <a:r>
              <a:rPr lang="en-US" sz="2000" dirty="0" err="1"/>
              <a:t>StorSimple</a:t>
            </a:r>
            <a:r>
              <a:rPr lang="en-US" sz="2000" dirty="0"/>
              <a:t>  </a:t>
            </a:r>
          </a:p>
          <a:p>
            <a:pPr marL="457200" indent="-457200" fontAlgn="ctr">
              <a:spcBef>
                <a:spcPts val="0"/>
              </a:spcBef>
              <a:buFont typeface="+mj-lt"/>
              <a:buAutoNum type="arabicPeriod"/>
            </a:pPr>
            <a:r>
              <a:rPr lang="en-US" sz="2000" dirty="0"/>
              <a:t>Azure Search </a:t>
            </a:r>
          </a:p>
          <a:p>
            <a:pPr marL="457200" indent="-457200" fontAlgn="ctr">
              <a:spcBef>
                <a:spcPts val="0"/>
              </a:spcBef>
              <a:buFont typeface="+mj-lt"/>
              <a:buAutoNum type="arabicPeriod"/>
            </a:pPr>
            <a:r>
              <a:rPr lang="en-US" sz="2000" dirty="0" err="1"/>
              <a:t>HDInsight</a:t>
            </a:r>
            <a:r>
              <a:rPr lang="en-US" sz="2000" dirty="0"/>
              <a:t>  </a:t>
            </a:r>
          </a:p>
          <a:p>
            <a:pPr marL="457200" indent="-457200" fontAlgn="ctr">
              <a:spcBef>
                <a:spcPts val="0"/>
              </a:spcBef>
              <a:buFont typeface="+mj-lt"/>
              <a:buAutoNum type="arabicPeriod"/>
            </a:pPr>
            <a:r>
              <a:rPr lang="en-US" sz="2000" dirty="0"/>
              <a:t>Machine Learning  </a:t>
            </a:r>
          </a:p>
          <a:p>
            <a:pPr marL="457200" indent="-457200" fontAlgn="ctr">
              <a:spcBef>
                <a:spcPts val="0"/>
              </a:spcBef>
              <a:buFont typeface="+mj-lt"/>
              <a:buAutoNum type="arabicPeriod"/>
            </a:pPr>
            <a:r>
              <a:rPr lang="en-US" sz="2000" dirty="0"/>
              <a:t>Stream Analytics  </a:t>
            </a:r>
          </a:p>
          <a:p>
            <a:pPr marL="457200" indent="-457200" fontAlgn="ctr">
              <a:spcBef>
                <a:spcPts val="0"/>
              </a:spcBef>
              <a:buFont typeface="+mj-lt"/>
              <a:buAutoNum type="arabicPeriod"/>
            </a:pPr>
            <a:r>
              <a:rPr lang="en-US" sz="2000" dirty="0"/>
              <a:t>Data </a:t>
            </a:r>
            <a:r>
              <a:rPr lang="en-US" sz="2000" dirty="0" smtClean="0"/>
              <a:t>Factory</a:t>
            </a:r>
            <a:endParaRPr lang="en-US" sz="2000" dirty="0"/>
          </a:p>
        </p:txBody>
      </p:sp>
      <p:sp>
        <p:nvSpPr>
          <p:cNvPr id="5" name="Text Placeholder 4"/>
          <p:cNvSpPr>
            <a:spLocks noGrp="1"/>
          </p:cNvSpPr>
          <p:nvPr>
            <p:ph type="body" sz="quarter" idx="11"/>
          </p:nvPr>
        </p:nvSpPr>
        <p:spPr>
          <a:xfrm>
            <a:off x="6675439" y="1212849"/>
            <a:ext cx="5486399" cy="5447645"/>
          </a:xfrm>
        </p:spPr>
        <p:txBody>
          <a:bodyPr/>
          <a:lstStyle/>
          <a:p>
            <a:pPr marL="457200" indent="-457200" fontAlgn="ctr">
              <a:spcBef>
                <a:spcPts val="0"/>
              </a:spcBef>
              <a:buFont typeface="+mj-lt"/>
              <a:buAutoNum type="arabicPeriod" startAt="20"/>
            </a:pPr>
            <a:r>
              <a:rPr lang="en-US" sz="2000" dirty="0" smtClean="0"/>
              <a:t>Event </a:t>
            </a:r>
            <a:r>
              <a:rPr lang="en-US" sz="2000" dirty="0"/>
              <a:t>Hubs </a:t>
            </a:r>
          </a:p>
          <a:p>
            <a:pPr marL="457200" indent="-457200" fontAlgn="ctr">
              <a:spcBef>
                <a:spcPts val="0"/>
              </a:spcBef>
              <a:buFont typeface="+mj-lt"/>
              <a:buAutoNum type="arabicPeriod" startAt="20"/>
            </a:pPr>
            <a:r>
              <a:rPr lang="en-US" sz="2000" dirty="0"/>
              <a:t>Virtual Network  </a:t>
            </a:r>
          </a:p>
          <a:p>
            <a:pPr marL="457200" indent="-457200" fontAlgn="ctr">
              <a:spcBef>
                <a:spcPts val="0"/>
              </a:spcBef>
              <a:buFont typeface="+mj-lt"/>
              <a:buAutoNum type="arabicPeriod" startAt="20"/>
            </a:pPr>
            <a:r>
              <a:rPr lang="en-US" sz="2000" dirty="0"/>
              <a:t>ExpressRoute  </a:t>
            </a:r>
          </a:p>
          <a:p>
            <a:pPr marL="457200" indent="-457200" fontAlgn="ctr">
              <a:spcBef>
                <a:spcPts val="0"/>
              </a:spcBef>
              <a:buFont typeface="+mj-lt"/>
              <a:buAutoNum type="arabicPeriod" startAt="20"/>
            </a:pPr>
            <a:r>
              <a:rPr lang="en-US" sz="2000" dirty="0"/>
              <a:t>Traffic Manager </a:t>
            </a:r>
          </a:p>
          <a:p>
            <a:pPr marL="457200" indent="-457200" fontAlgn="ctr">
              <a:spcBef>
                <a:spcPts val="0"/>
              </a:spcBef>
              <a:buFont typeface="+mj-lt"/>
              <a:buAutoNum type="arabicPeriod" startAt="20"/>
            </a:pPr>
            <a:r>
              <a:rPr lang="en-US" sz="2000" dirty="0"/>
              <a:t>Media Services  </a:t>
            </a:r>
          </a:p>
          <a:p>
            <a:pPr marL="457200" indent="-457200" fontAlgn="ctr">
              <a:spcBef>
                <a:spcPts val="0"/>
              </a:spcBef>
              <a:buFont typeface="+mj-lt"/>
              <a:buAutoNum type="arabicPeriod" startAt="20"/>
            </a:pPr>
            <a:r>
              <a:rPr lang="en-US" sz="2000" dirty="0"/>
              <a:t>CDN </a:t>
            </a:r>
          </a:p>
          <a:p>
            <a:pPr marL="457200" indent="-457200" fontAlgn="ctr">
              <a:spcBef>
                <a:spcPts val="0"/>
              </a:spcBef>
              <a:buFont typeface="+mj-lt"/>
              <a:buAutoNum type="arabicPeriod" startAt="20"/>
            </a:pPr>
            <a:r>
              <a:rPr lang="en-US" sz="2000" dirty="0"/>
              <a:t>BizTalk Services  </a:t>
            </a:r>
          </a:p>
          <a:p>
            <a:pPr marL="457200" indent="-457200" fontAlgn="ctr">
              <a:spcBef>
                <a:spcPts val="0"/>
              </a:spcBef>
              <a:buFont typeface="+mj-lt"/>
              <a:buAutoNum type="arabicPeriod" startAt="20"/>
            </a:pPr>
            <a:r>
              <a:rPr lang="en-US" sz="2000" dirty="0"/>
              <a:t>Service Bus  </a:t>
            </a:r>
          </a:p>
          <a:p>
            <a:pPr marL="457200" indent="-457200" fontAlgn="ctr">
              <a:spcBef>
                <a:spcPts val="0"/>
              </a:spcBef>
              <a:buFont typeface="+mj-lt"/>
              <a:buAutoNum type="arabicPeriod" startAt="20"/>
            </a:pPr>
            <a:r>
              <a:rPr lang="en-US" sz="2000" dirty="0"/>
              <a:t>Backup  </a:t>
            </a:r>
          </a:p>
          <a:p>
            <a:pPr marL="457200" indent="-457200" fontAlgn="ctr">
              <a:spcBef>
                <a:spcPts val="0"/>
              </a:spcBef>
              <a:buFont typeface="+mj-lt"/>
              <a:buAutoNum type="arabicPeriod" startAt="20"/>
            </a:pPr>
            <a:r>
              <a:rPr lang="en-US" sz="2000" dirty="0"/>
              <a:t>Site Recovery </a:t>
            </a:r>
          </a:p>
          <a:p>
            <a:pPr marL="457200" indent="-457200" fontAlgn="ctr">
              <a:spcBef>
                <a:spcPts val="0"/>
              </a:spcBef>
              <a:buFont typeface="+mj-lt"/>
              <a:buAutoNum type="arabicPeriod" startAt="20"/>
            </a:pPr>
            <a:r>
              <a:rPr lang="en-US" sz="2000" dirty="0"/>
              <a:t>Azure Active Directory  </a:t>
            </a:r>
          </a:p>
          <a:p>
            <a:pPr marL="457200" indent="-457200" fontAlgn="ctr">
              <a:spcBef>
                <a:spcPts val="0"/>
              </a:spcBef>
              <a:buFont typeface="+mj-lt"/>
              <a:buAutoNum type="arabicPeriod" startAt="20"/>
            </a:pPr>
            <a:r>
              <a:rPr lang="en-US" sz="2000" dirty="0"/>
              <a:t>Multi-Factor Authentication </a:t>
            </a:r>
          </a:p>
          <a:p>
            <a:pPr marL="457200" indent="-457200" fontAlgn="ctr">
              <a:spcBef>
                <a:spcPts val="0"/>
              </a:spcBef>
              <a:buFont typeface="+mj-lt"/>
              <a:buAutoNum type="arabicPeriod" startAt="20"/>
            </a:pPr>
            <a:r>
              <a:rPr lang="en-US" sz="2000" dirty="0"/>
              <a:t>Visual Studio Online  </a:t>
            </a:r>
          </a:p>
          <a:p>
            <a:pPr marL="457200" indent="-457200" fontAlgn="ctr">
              <a:spcBef>
                <a:spcPts val="0"/>
              </a:spcBef>
              <a:buFont typeface="+mj-lt"/>
              <a:buAutoNum type="arabicPeriod" startAt="20"/>
            </a:pPr>
            <a:r>
              <a:rPr lang="en-US" sz="2000" dirty="0"/>
              <a:t>Application Insights </a:t>
            </a:r>
          </a:p>
          <a:p>
            <a:pPr marL="457200" indent="-457200" fontAlgn="ctr">
              <a:spcBef>
                <a:spcPts val="0"/>
              </a:spcBef>
              <a:buFont typeface="+mj-lt"/>
              <a:buAutoNum type="arabicPeriod" startAt="20"/>
            </a:pPr>
            <a:r>
              <a:rPr lang="en-US" sz="2000" dirty="0"/>
              <a:t>Scheduler  </a:t>
            </a:r>
          </a:p>
          <a:p>
            <a:pPr marL="457200" indent="-457200" fontAlgn="ctr">
              <a:spcBef>
                <a:spcPts val="0"/>
              </a:spcBef>
              <a:buFont typeface="+mj-lt"/>
              <a:buAutoNum type="arabicPeriod" startAt="20"/>
            </a:pPr>
            <a:r>
              <a:rPr lang="en-US" sz="2000" dirty="0"/>
              <a:t>Automation  </a:t>
            </a:r>
          </a:p>
          <a:p>
            <a:pPr marL="457200" indent="-457200" fontAlgn="ctr">
              <a:spcBef>
                <a:spcPts val="0"/>
              </a:spcBef>
              <a:buFont typeface="+mj-lt"/>
              <a:buAutoNum type="arabicPeriod" startAt="20"/>
            </a:pPr>
            <a:r>
              <a:rPr lang="en-US" sz="2000" dirty="0"/>
              <a:t>Operational Insights </a:t>
            </a:r>
          </a:p>
          <a:p>
            <a:pPr marL="457200" indent="-457200" fontAlgn="ctr">
              <a:spcBef>
                <a:spcPts val="0"/>
              </a:spcBef>
              <a:buFont typeface="+mj-lt"/>
              <a:buAutoNum type="arabicPeriod" startAt="20"/>
            </a:pPr>
            <a:r>
              <a:rPr lang="en-US" sz="2000" dirty="0"/>
              <a:t>Key Vault </a:t>
            </a:r>
          </a:p>
          <a:p>
            <a:pPr marL="457200" indent="-457200">
              <a:spcBef>
                <a:spcPts val="0"/>
              </a:spcBef>
              <a:buFont typeface="+mj-lt"/>
              <a:buAutoNum type="arabicPeriod" startAt="20"/>
            </a:pPr>
            <a:endParaRPr lang="en-US" sz="2000" dirty="0"/>
          </a:p>
        </p:txBody>
      </p:sp>
    </p:spTree>
    <p:extLst>
      <p:ext uri="{BB962C8B-B14F-4D97-AF65-F5344CB8AC3E}">
        <p14:creationId xmlns:p14="http://schemas.microsoft.com/office/powerpoint/2010/main" val="142167074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395049"/>
          </a:xfrm>
        </p:spPr>
        <p:txBody>
          <a:bodyPr/>
          <a:lstStyle/>
          <a:p>
            <a:pPr fontAlgn="ctr"/>
            <a:r>
              <a:rPr lang="en-US" dirty="0"/>
              <a:t>Virtual </a:t>
            </a:r>
            <a:r>
              <a:rPr lang="en-US" dirty="0" smtClean="0"/>
              <a:t>Machines</a:t>
            </a:r>
          </a:p>
          <a:p>
            <a:pPr lvl="1" fontAlgn="ctr"/>
            <a:r>
              <a:rPr lang="en-US" dirty="0" smtClean="0"/>
              <a:t>Provision </a:t>
            </a:r>
            <a:r>
              <a:rPr lang="en-US" dirty="0"/>
              <a:t>Windows and Linux Virtual Machines and applications in minutes  </a:t>
            </a:r>
          </a:p>
          <a:p>
            <a:pPr fontAlgn="ctr"/>
            <a:r>
              <a:rPr lang="en-US" dirty="0"/>
              <a:t>Cloud </a:t>
            </a:r>
            <a:r>
              <a:rPr lang="en-US" dirty="0" smtClean="0"/>
              <a:t>Services</a:t>
            </a:r>
          </a:p>
          <a:p>
            <a:pPr lvl="1" fontAlgn="ctr"/>
            <a:r>
              <a:rPr lang="en-US" dirty="0" smtClean="0"/>
              <a:t>Create </a:t>
            </a:r>
            <a:r>
              <a:rPr lang="en-US" dirty="0"/>
              <a:t>highly available, infinitely scalable cloud applications and APIs  </a:t>
            </a:r>
          </a:p>
          <a:p>
            <a:pPr fontAlgn="ctr"/>
            <a:r>
              <a:rPr lang="en-US" dirty="0" smtClean="0"/>
              <a:t>Batch*</a:t>
            </a:r>
          </a:p>
          <a:p>
            <a:pPr lvl="1" fontAlgn="ctr"/>
            <a:r>
              <a:rPr lang="en-US" dirty="0" smtClean="0"/>
              <a:t>Run </a:t>
            </a:r>
            <a:r>
              <a:rPr lang="en-US" dirty="0"/>
              <a:t>large-scale parallel and batch compute jobs  </a:t>
            </a:r>
          </a:p>
          <a:p>
            <a:pPr fontAlgn="ctr"/>
            <a:r>
              <a:rPr lang="en-US" dirty="0" err="1" smtClean="0"/>
              <a:t>RemoteApp</a:t>
            </a:r>
            <a:endParaRPr lang="en-US" dirty="0"/>
          </a:p>
          <a:p>
            <a:pPr lvl="1" fontAlgn="ctr"/>
            <a:r>
              <a:rPr lang="en-US" dirty="0" smtClean="0"/>
              <a:t>Deploy </a:t>
            </a:r>
            <a:r>
              <a:rPr lang="en-US" dirty="0"/>
              <a:t>Windows client apps in the cloud, run on any device </a:t>
            </a:r>
          </a:p>
        </p:txBody>
      </p:sp>
      <p:sp>
        <p:nvSpPr>
          <p:cNvPr id="3" name="Title 2"/>
          <p:cNvSpPr>
            <a:spLocks noGrp="1"/>
          </p:cNvSpPr>
          <p:nvPr>
            <p:ph type="title"/>
          </p:nvPr>
        </p:nvSpPr>
        <p:spPr/>
        <p:txBody>
          <a:bodyPr/>
          <a:lstStyle/>
          <a:p>
            <a:r>
              <a:rPr lang="en-US" dirty="0"/>
              <a:t>Compute</a:t>
            </a:r>
          </a:p>
        </p:txBody>
      </p:sp>
    </p:spTree>
    <p:extLst>
      <p:ext uri="{BB962C8B-B14F-4D97-AF65-F5344CB8AC3E}">
        <p14:creationId xmlns:p14="http://schemas.microsoft.com/office/powerpoint/2010/main" val="95349737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pPr fontAlgn="ctr"/>
            <a:r>
              <a:rPr lang="en-US" dirty="0" smtClean="0"/>
              <a:t>Websites</a:t>
            </a:r>
          </a:p>
          <a:p>
            <a:pPr lvl="1" fontAlgn="ctr"/>
            <a:r>
              <a:rPr lang="en-US" dirty="0" smtClean="0"/>
              <a:t>Deploy </a:t>
            </a:r>
            <a:r>
              <a:rPr lang="en-US" dirty="0"/>
              <a:t>and scale web apps in seconds  </a:t>
            </a:r>
          </a:p>
          <a:p>
            <a:pPr fontAlgn="ctr"/>
            <a:r>
              <a:rPr lang="en-US" dirty="0"/>
              <a:t>Mobile </a:t>
            </a:r>
            <a:r>
              <a:rPr lang="en-US" dirty="0" smtClean="0"/>
              <a:t>Services</a:t>
            </a:r>
          </a:p>
          <a:p>
            <a:pPr lvl="1" fontAlgn="ctr"/>
            <a:r>
              <a:rPr lang="en-US" dirty="0" smtClean="0"/>
              <a:t>Build </a:t>
            </a:r>
            <a:r>
              <a:rPr lang="en-US" dirty="0"/>
              <a:t>and host the backend for any mobile app  </a:t>
            </a:r>
          </a:p>
          <a:p>
            <a:pPr fontAlgn="ctr"/>
            <a:r>
              <a:rPr lang="en-US" dirty="0"/>
              <a:t>API </a:t>
            </a:r>
            <a:r>
              <a:rPr lang="en-US" dirty="0" smtClean="0"/>
              <a:t>Management</a:t>
            </a:r>
          </a:p>
          <a:p>
            <a:pPr lvl="1" fontAlgn="ctr"/>
            <a:r>
              <a:rPr lang="en-US" dirty="0" smtClean="0"/>
              <a:t>Publish </a:t>
            </a:r>
            <a:r>
              <a:rPr lang="en-US" dirty="0"/>
              <a:t>APIs to developers, partners and employees securely and at scale  </a:t>
            </a:r>
          </a:p>
          <a:p>
            <a:pPr fontAlgn="ctr"/>
            <a:r>
              <a:rPr lang="en-US" dirty="0"/>
              <a:t>Notification </a:t>
            </a:r>
            <a:r>
              <a:rPr lang="en-US" dirty="0" smtClean="0"/>
              <a:t>Hubs</a:t>
            </a:r>
          </a:p>
          <a:p>
            <a:pPr lvl="1" fontAlgn="ctr"/>
            <a:r>
              <a:rPr lang="en-US" dirty="0" smtClean="0"/>
              <a:t>Scalable</a:t>
            </a:r>
            <a:r>
              <a:rPr lang="en-US" dirty="0"/>
              <a:t>, cross-platform push notification infrastructure  </a:t>
            </a:r>
          </a:p>
          <a:p>
            <a:pPr fontAlgn="ctr"/>
            <a:r>
              <a:rPr lang="en-US" dirty="0"/>
              <a:t>Mobile </a:t>
            </a:r>
            <a:r>
              <a:rPr lang="en-US" dirty="0" smtClean="0"/>
              <a:t>Engagement*</a:t>
            </a:r>
          </a:p>
          <a:p>
            <a:pPr lvl="1" fontAlgn="ctr"/>
            <a:r>
              <a:rPr lang="en-US" dirty="0" smtClean="0"/>
              <a:t>Data-driven </a:t>
            </a:r>
            <a:r>
              <a:rPr lang="en-US" dirty="0"/>
              <a:t>user engagement platform to maximize </a:t>
            </a:r>
            <a:r>
              <a:rPr lang="en-US" dirty="0" smtClean="0"/>
              <a:t>performance</a:t>
            </a:r>
            <a:endParaRPr lang="en-US" dirty="0"/>
          </a:p>
        </p:txBody>
      </p:sp>
      <p:sp>
        <p:nvSpPr>
          <p:cNvPr id="3" name="Title 2"/>
          <p:cNvSpPr>
            <a:spLocks noGrp="1"/>
          </p:cNvSpPr>
          <p:nvPr>
            <p:ph type="title"/>
          </p:nvPr>
        </p:nvSpPr>
        <p:spPr/>
        <p:txBody>
          <a:bodyPr/>
          <a:lstStyle/>
          <a:p>
            <a:r>
              <a:rPr lang="en-US" dirty="0"/>
              <a:t>Web &amp; </a:t>
            </a:r>
            <a:r>
              <a:rPr lang="en-US" dirty="0" smtClean="0"/>
              <a:t>Mobile</a:t>
            </a:r>
            <a:endParaRPr lang="en-US" dirty="0"/>
          </a:p>
        </p:txBody>
      </p:sp>
    </p:spTree>
    <p:extLst>
      <p:ext uri="{BB962C8B-B14F-4D97-AF65-F5344CB8AC3E}">
        <p14:creationId xmlns:p14="http://schemas.microsoft.com/office/powerpoint/2010/main" val="2466173672"/>
      </p:ext>
    </p:extLst>
  </p:cSld>
  <p:clrMapOvr>
    <a:masterClrMapping/>
  </p:clrMapOvr>
  <p:transition>
    <p:fade/>
  </p:transition>
</p:sld>
</file>

<file path=ppt/theme/theme1.xml><?xml version="1.0" encoding="utf-8"?>
<a:theme xmlns:a="http://schemas.openxmlformats.org/drawingml/2006/main" name="MSVID_DarkBlue_16x9_2013_06">
  <a:themeElements>
    <a:clrScheme name="2013 Blue Brand Template">
      <a:dk1>
        <a:srgbClr val="505050"/>
      </a:dk1>
      <a:lt1>
        <a:srgbClr val="FFFFFF"/>
      </a:lt1>
      <a:dk2>
        <a:srgbClr val="002050"/>
      </a:dk2>
      <a:lt2>
        <a:srgbClr val="00BCF2"/>
      </a:lt2>
      <a:accent1>
        <a:srgbClr val="0072C6"/>
      </a:accent1>
      <a:accent2>
        <a:srgbClr val="B4009E"/>
      </a:accent2>
      <a:accent3>
        <a:srgbClr val="008272"/>
      </a:accent3>
      <a:accent4>
        <a:srgbClr val="E81123"/>
      </a:accent4>
      <a:accent5>
        <a:srgbClr val="4668C5"/>
      </a:accent5>
      <a:accent6>
        <a:srgbClr val="68217A"/>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rand_template_16-9_BLUE_2013" id="{EE1C4FDF-8AEC-4652-B621-EDBDE8220A4C}" vid="{04338A60-581E-4384-A745-CA12ADFAEA6E}"/>
    </a:ext>
  </a:extLst>
</a:theme>
</file>

<file path=ppt/theme/theme2.xml><?xml version="1.0" encoding="utf-8"?>
<a:theme xmlns:a="http://schemas.openxmlformats.org/drawingml/2006/main" name="NWA TechFest 2010 Presentation Template">
  <a:themeElements>
    <a:clrScheme name="Custom 5">
      <a:dk1>
        <a:srgbClr val="000000"/>
      </a:dk1>
      <a:lt1>
        <a:srgbClr val="FFFFFF"/>
      </a:lt1>
      <a:dk2>
        <a:srgbClr val="2570A3"/>
      </a:dk2>
      <a:lt2>
        <a:srgbClr val="FFE784"/>
      </a:lt2>
      <a:accent1>
        <a:srgbClr val="3A94D2"/>
      </a:accent1>
      <a:accent2>
        <a:srgbClr val="F38C37"/>
      </a:accent2>
      <a:accent3>
        <a:srgbClr val="8CA923"/>
      </a:accent3>
      <a:accent4>
        <a:srgbClr val="FED45C"/>
      </a:accent4>
      <a:accent5>
        <a:srgbClr val="8557C9"/>
      </a:accent5>
      <a:accent6>
        <a:srgbClr val="274085"/>
      </a:accent6>
      <a:hlink>
        <a:srgbClr val="FED45C"/>
      </a:hlink>
      <a:folHlink>
        <a:srgbClr val="3A94D2"/>
      </a:folHlink>
    </a:clrScheme>
    <a:fontScheme name="Segoe UI">
      <a:majorFont>
        <a:latin typeface="Segoe UI"/>
        <a:ea typeface=""/>
        <a:cs typeface=""/>
      </a:majorFont>
      <a:minorFont>
        <a:latin typeface="Segoe UI"/>
        <a:ea typeface=""/>
        <a:cs typeface=""/>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400" dirty="0" err="1" smtClean="0">
            <a:gradFill>
              <a:gsLst>
                <a:gs pos="0">
                  <a:schemeClr val="tx1"/>
                </a:gs>
                <a:gs pos="86000">
                  <a:schemeClr val="tx1"/>
                </a:gs>
              </a:gsLst>
              <a:lin ang="5400000" scaled="0"/>
            </a:gradFill>
          </a:defRPr>
        </a:defPPr>
      </a:lstStyle>
    </a:txDef>
  </a:objectDefaults>
  <a:extraClrSchemeLst/>
</a:theme>
</file>

<file path=ppt/theme/theme3.xml><?xml version="1.0" encoding="utf-8"?>
<a:theme xmlns:a="http://schemas.openxmlformats.org/drawingml/2006/main" name="1_NWA TechFest 2010 Presentation Template">
  <a:themeElements>
    <a:clrScheme name="Custom 5">
      <a:dk1>
        <a:srgbClr val="000000"/>
      </a:dk1>
      <a:lt1>
        <a:srgbClr val="FFFFFF"/>
      </a:lt1>
      <a:dk2>
        <a:srgbClr val="2570A3"/>
      </a:dk2>
      <a:lt2>
        <a:srgbClr val="FFE784"/>
      </a:lt2>
      <a:accent1>
        <a:srgbClr val="3A94D2"/>
      </a:accent1>
      <a:accent2>
        <a:srgbClr val="F38C37"/>
      </a:accent2>
      <a:accent3>
        <a:srgbClr val="8CA923"/>
      </a:accent3>
      <a:accent4>
        <a:srgbClr val="FED45C"/>
      </a:accent4>
      <a:accent5>
        <a:srgbClr val="8557C9"/>
      </a:accent5>
      <a:accent6>
        <a:srgbClr val="274085"/>
      </a:accent6>
      <a:hlink>
        <a:srgbClr val="FED45C"/>
      </a:hlink>
      <a:folHlink>
        <a:srgbClr val="3A94D2"/>
      </a:folHlink>
    </a:clrScheme>
    <a:fontScheme name="Segoe UI">
      <a:majorFont>
        <a:latin typeface="Segoe UI"/>
        <a:ea typeface=""/>
        <a:cs typeface=""/>
      </a:majorFont>
      <a:minorFont>
        <a:latin typeface="Segoe UI"/>
        <a:ea typeface=""/>
        <a:cs typeface=""/>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400" dirty="0" err="1" smtClean="0">
            <a:gradFill>
              <a:gsLst>
                <a:gs pos="0">
                  <a:schemeClr val="tx1"/>
                </a:gs>
                <a:gs pos="86000">
                  <a:schemeClr val="tx1"/>
                </a:gs>
              </a:gsLst>
              <a:lin ang="5400000" scaled="0"/>
            </a:gra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C049DA7A73EE242829E58F5D11C9B89" ma:contentTypeVersion="1" ma:contentTypeDescription="Create a new document." ma:contentTypeScope="" ma:versionID="f852d6fc607bed850fe4acc5f09870c6">
  <xsd:schema xmlns:xsd="http://www.w3.org/2001/XMLSchema" xmlns:xs="http://www.w3.org/2001/XMLSchema" xmlns:p="http://schemas.microsoft.com/office/2006/metadata/properties" xmlns:ns3="ecfee87f-bec7-4f31-8aee-ff5312e7eacf" targetNamespace="http://schemas.microsoft.com/office/2006/metadata/properties" ma:root="true" ma:fieldsID="e65437c189d7469ff474ec03e241c9af" ns3:_="">
    <xsd:import namespace="ecfee87f-bec7-4f31-8aee-ff5312e7eacf"/>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fee87f-bec7-4f31-8aee-ff5312e7eac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C8A941E-1B3D-4164-9DD8-AFD3692297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cfee87f-bec7-4f31-8aee-ff5312e7ea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ecfee87f-bec7-4f31-8aee-ff5312e7eacf"/>
    <ds:schemaRef ds:uri="http://purl.org/dc/elements/1.1/"/>
    <ds:schemaRef ds:uri="http://schemas.microsoft.com/office/2006/metadata/properties"/>
    <ds:schemaRef ds:uri="http://purl.org/dc/term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Microsoft_Brand_template_16-9_BLUE_2013</Template>
  <TotalTime>1678</TotalTime>
  <Words>1155</Words>
  <Application>Microsoft Office PowerPoint</Application>
  <PresentationFormat>Custom</PresentationFormat>
  <Paragraphs>334</Paragraphs>
  <Slides>37</Slides>
  <Notes>1</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37</vt:i4>
      </vt:variant>
    </vt:vector>
  </HeadingPairs>
  <TitlesOfParts>
    <vt:vector size="47" baseType="lpstr">
      <vt:lpstr>Arial</vt:lpstr>
      <vt:lpstr>Calibri</vt:lpstr>
      <vt:lpstr>Kozuka Gothic Pro R</vt:lpstr>
      <vt:lpstr>Segoe Semibold</vt:lpstr>
      <vt:lpstr>Segoe UI</vt:lpstr>
      <vt:lpstr>Segoe UI Light</vt:lpstr>
      <vt:lpstr>Wingdings</vt:lpstr>
      <vt:lpstr>MSVID_DarkBlue_16x9_2013_06</vt:lpstr>
      <vt:lpstr>NWA TechFest 2010 Presentation Template</vt:lpstr>
      <vt:lpstr>1_NWA TechFest 2010 Presentation Template</vt:lpstr>
      <vt:lpstr>Azure - The building blocks of a modern cloud application</vt:lpstr>
      <vt:lpstr>About Me</vt:lpstr>
      <vt:lpstr>Watch User Group presentations  for FREE online! </vt:lpstr>
      <vt:lpstr>Agenda</vt:lpstr>
      <vt:lpstr>Services</vt:lpstr>
      <vt:lpstr>10 Categories</vt:lpstr>
      <vt:lpstr>37 services . . . and growing</vt:lpstr>
      <vt:lpstr>Compute</vt:lpstr>
      <vt:lpstr>Web &amp; Mobile</vt:lpstr>
      <vt:lpstr>Data &amp; Storage</vt:lpstr>
      <vt:lpstr>Analytics</vt:lpstr>
      <vt:lpstr>Networking</vt:lpstr>
      <vt:lpstr>Media &amp; CDN</vt:lpstr>
      <vt:lpstr>Hybrid Integration</vt:lpstr>
      <vt:lpstr>Identity &amp; Access Management</vt:lpstr>
      <vt:lpstr>Developer Services</vt:lpstr>
      <vt:lpstr>Management</vt:lpstr>
      <vt:lpstr>Ask yourself…</vt:lpstr>
      <vt:lpstr>Is this the right tool for the job?</vt:lpstr>
      <vt:lpstr>Scale up vs scale out?</vt:lpstr>
      <vt:lpstr>Who is going to maintain it?</vt:lpstr>
      <vt:lpstr>How much is it going to cost</vt:lpstr>
      <vt:lpstr>Choices </vt:lpstr>
      <vt:lpstr>Azure Websites, Cloud Services, and Virtual Machines comparison</vt:lpstr>
      <vt:lpstr>Structured Data at rest</vt:lpstr>
      <vt:lpstr>Relational Data</vt:lpstr>
      <vt:lpstr>Azure Queues and Service Bus Queues</vt:lpstr>
      <vt:lpstr>PowerPoint Presentation</vt:lpstr>
      <vt:lpstr>Shawn’s Top Tips</vt:lpstr>
      <vt:lpstr>Know your limits</vt:lpstr>
      <vt:lpstr>Load Test</vt:lpstr>
      <vt:lpstr>Don’t reinvent the wheel</vt:lpstr>
      <vt:lpstr>Stage Deployments</vt:lpstr>
      <vt:lpstr>Telemetry is key</vt:lpstr>
      <vt:lpstr>Its better with two</vt:lpstr>
      <vt:lpstr>Thank you! Your Feedback is Important</vt:lpstr>
      <vt:lpstr>PowerPoint Presentation</vt:lpstr>
    </vt:vector>
  </TitlesOfParts>
  <Manager>Ron Sasaki</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MSVID Microsoft-branded PowerPoint template and guidelines</dc:subject>
  <dc:creator>Shawn Weisfeld</dc:creator>
  <cp:keywords>MSVID, Brand Guidelines, Branding, Visual Identity, grid</cp:keywords>
  <dc:description>Template: Maryfj_x000d_
Formatting: Maryfj, Sakuu _x000d_
Audience Type: Internal</dc:description>
  <cp:lastModifiedBy>Shawn Weisfeld</cp:lastModifiedBy>
  <cp:revision>71</cp:revision>
  <dcterms:created xsi:type="dcterms:W3CDTF">2014-05-13T14:27:20Z</dcterms:created>
  <dcterms:modified xsi:type="dcterms:W3CDTF">2015-03-06T21:59:17Z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0x0101000C049DA7A73EE242829E58F5D11C9B89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